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" ContentType="image/tiff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61" r:id="rId3"/>
    <p:sldId id="276" r:id="rId4"/>
    <p:sldId id="268" r:id="rId5"/>
    <p:sldId id="274" r:id="rId6"/>
    <p:sldId id="263" r:id="rId7"/>
    <p:sldId id="262" r:id="rId8"/>
    <p:sldId id="264" r:id="rId9"/>
    <p:sldId id="265" r:id="rId10"/>
    <p:sldId id="260" r:id="rId11"/>
    <p:sldId id="267" r:id="rId12"/>
    <p:sldId id="317" r:id="rId13"/>
    <p:sldId id="372" r:id="rId14"/>
    <p:sldId id="369" r:id="rId15"/>
    <p:sldId id="376" r:id="rId16"/>
    <p:sldId id="377" r:id="rId17"/>
    <p:sldId id="374" r:id="rId18"/>
    <p:sldId id="381" r:id="rId19"/>
    <p:sldId id="378" r:id="rId20"/>
    <p:sldId id="373" r:id="rId21"/>
    <p:sldId id="356" r:id="rId22"/>
    <p:sldId id="358" r:id="rId23"/>
    <p:sldId id="359" r:id="rId24"/>
    <p:sldId id="357" r:id="rId25"/>
    <p:sldId id="355" r:id="rId26"/>
    <p:sldId id="353" r:id="rId27"/>
    <p:sldId id="354" r:id="rId28"/>
    <p:sldId id="360" r:id="rId29"/>
    <p:sldId id="350" r:id="rId30"/>
    <p:sldId id="385" r:id="rId31"/>
    <p:sldId id="384" r:id="rId32"/>
    <p:sldId id="386" r:id="rId33"/>
    <p:sldId id="382" r:id="rId34"/>
    <p:sldId id="351" r:id="rId35"/>
    <p:sldId id="346" r:id="rId36"/>
    <p:sldId id="334" r:id="rId37"/>
    <p:sldId id="335" r:id="rId38"/>
    <p:sldId id="340" r:id="rId39"/>
    <p:sldId id="345" r:id="rId40"/>
    <p:sldId id="343" r:id="rId41"/>
    <p:sldId id="344" r:id="rId42"/>
    <p:sldId id="341" r:id="rId43"/>
    <p:sldId id="339" r:id="rId44"/>
    <p:sldId id="364" r:id="rId45"/>
    <p:sldId id="387" r:id="rId46"/>
    <p:sldId id="361" r:id="rId47"/>
    <p:sldId id="300" r:id="rId48"/>
    <p:sldId id="297" r:id="rId49"/>
    <p:sldId id="296" r:id="rId5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800FF"/>
    <a:srgbClr val="FF00E5"/>
    <a:srgbClr val="FFE5E5"/>
    <a:srgbClr val="FF5353"/>
    <a:srgbClr val="FFC7C7"/>
    <a:srgbClr val="480000"/>
    <a:srgbClr val="3649FA"/>
    <a:srgbClr val="F937C6"/>
    <a:srgbClr val="4B33F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856" autoAdjust="0"/>
    <p:restoredTop sz="94660"/>
  </p:normalViewPr>
  <p:slideViewPr>
    <p:cSldViewPr>
      <p:cViewPr varScale="1">
        <p:scale>
          <a:sx n="106" d="100"/>
          <a:sy n="106" d="100"/>
        </p:scale>
        <p:origin x="120" y="30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36004" cy="36004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229928-42B2-4EA6-B72B-0A0779E166A1}" type="datetimeFigureOut">
              <a:rPr lang="en-US" smtClean="0"/>
              <a:t>3/3/2017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34C54-49CC-44D4-B646-ADF862FFEE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9944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229928-42B2-4EA6-B72B-0A0779E166A1}" type="datetimeFigureOut">
              <a:rPr lang="en-US" smtClean="0"/>
              <a:t>3/3/2017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34C54-49CC-44D4-B646-ADF862FFEE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15872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229928-42B2-4EA6-B72B-0A0779E166A1}" type="datetimeFigureOut">
              <a:rPr lang="en-US" smtClean="0"/>
              <a:t>3/3/2017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34C54-49CC-44D4-B646-ADF862FFEE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5265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229928-42B2-4EA6-B72B-0A0779E166A1}" type="datetimeFigureOut">
              <a:rPr lang="en-US" smtClean="0"/>
              <a:t>3/3/2017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34C54-49CC-44D4-B646-ADF862FFEE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4694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229928-42B2-4EA6-B72B-0A0779E166A1}" type="datetimeFigureOut">
              <a:rPr lang="en-US" smtClean="0"/>
              <a:t>3/3/2017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34C54-49CC-44D4-B646-ADF862FFEE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96161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229928-42B2-4EA6-B72B-0A0779E166A1}" type="datetimeFigureOut">
              <a:rPr lang="en-US" smtClean="0"/>
              <a:t>3/3/2017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34C54-49CC-44D4-B646-ADF862FFEE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8689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229928-42B2-4EA6-B72B-0A0779E166A1}" type="datetimeFigureOut">
              <a:rPr lang="en-US" smtClean="0"/>
              <a:t>3/3/2017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34C54-49CC-44D4-B646-ADF862FFEE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8559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229928-42B2-4EA6-B72B-0A0779E166A1}" type="datetimeFigureOut">
              <a:rPr lang="en-US" smtClean="0"/>
              <a:t>3/3/2017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34C54-49CC-44D4-B646-ADF862FFEE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1771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229928-42B2-4EA6-B72B-0A0779E166A1}" type="datetimeFigureOut">
              <a:rPr lang="en-US" smtClean="0"/>
              <a:t>3/3/2017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34C54-49CC-44D4-B646-ADF862FFEE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0225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229928-42B2-4EA6-B72B-0A0779E166A1}" type="datetimeFigureOut">
              <a:rPr lang="en-US" smtClean="0"/>
              <a:t>3/3/2017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34C54-49CC-44D4-B646-ADF862FFEE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206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229928-42B2-4EA6-B72B-0A0779E166A1}" type="datetimeFigureOut">
              <a:rPr lang="en-US" smtClean="0"/>
              <a:t>3/3/2017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34C54-49CC-44D4-B646-ADF862FFEE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02180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229928-42B2-4EA6-B72B-0A0779E166A1}" type="datetimeFigureOut">
              <a:rPr lang="en-US" smtClean="0"/>
              <a:t>3/3/2017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934C54-49CC-44D4-B646-ADF862FFEE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2040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9.em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9.em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9.em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9.em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9.em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5.jpeg"/><Relationship Id="rId4" Type="http://schemas.openxmlformats.org/officeDocument/2006/relationships/image" Target="../media/image2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19.emf"/><Relationship Id="rId4" Type="http://schemas.openxmlformats.org/officeDocument/2006/relationships/image" Target="../media/image1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emf"/><Relationship Id="rId4" Type="http://schemas.openxmlformats.org/officeDocument/2006/relationships/image" Target="../media/image1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18.png"/><Relationship Id="rId4" Type="http://schemas.openxmlformats.org/officeDocument/2006/relationships/image" Target="../media/image19.emf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1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15.jpeg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15.jpeg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15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emf"/><Relationship Id="rId5" Type="http://schemas.openxmlformats.org/officeDocument/2006/relationships/image" Target="../media/image18.png"/><Relationship Id="rId4" Type="http://schemas.openxmlformats.org/officeDocument/2006/relationships/image" Target="../media/image15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emf"/><Relationship Id="rId5" Type="http://schemas.openxmlformats.org/officeDocument/2006/relationships/image" Target="../media/image18.png"/><Relationship Id="rId4" Type="http://schemas.openxmlformats.org/officeDocument/2006/relationships/image" Target="../media/image15.jpeg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2.png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8.png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3.png"/></Relationships>
</file>

<file path=ppt/slides/_rels/slide4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emf"/><Relationship Id="rId5" Type="http://schemas.openxmlformats.org/officeDocument/2006/relationships/image" Target="../media/image18.png"/><Relationship Id="rId4" Type="http://schemas.openxmlformats.org/officeDocument/2006/relationships/image" Target="../media/image28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emf"/><Relationship Id="rId5" Type="http://schemas.openxmlformats.org/officeDocument/2006/relationships/image" Target="../media/image18.png"/><Relationship Id="rId4" Type="http://schemas.openxmlformats.org/officeDocument/2006/relationships/image" Target="../media/image45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23.png"/><Relationship Id="rId7" Type="http://schemas.openxmlformats.org/officeDocument/2006/relationships/image" Target="../media/image44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2.png"/><Relationship Id="rId10" Type="http://schemas.openxmlformats.org/officeDocument/2006/relationships/image" Target="../media/image31.png"/><Relationship Id="rId4" Type="http://schemas.openxmlformats.org/officeDocument/2006/relationships/image" Target="../media/image21.png"/><Relationship Id="rId9" Type="http://schemas.openxmlformats.org/officeDocument/2006/relationships/image" Target="../media/image30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23.png"/><Relationship Id="rId7" Type="http://schemas.openxmlformats.org/officeDocument/2006/relationships/image" Target="../media/image44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2.png"/><Relationship Id="rId10" Type="http://schemas.openxmlformats.org/officeDocument/2006/relationships/image" Target="../media/image31.png"/><Relationship Id="rId4" Type="http://schemas.openxmlformats.org/officeDocument/2006/relationships/image" Target="../media/image21.png"/><Relationship Id="rId9" Type="http://schemas.openxmlformats.org/officeDocument/2006/relationships/image" Target="../media/image3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19.emf"/><Relationship Id="rId4" Type="http://schemas.openxmlformats.org/officeDocument/2006/relationships/image" Target="../media/image18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gif"/><Relationship Id="rId4" Type="http://schemas.openxmlformats.org/officeDocument/2006/relationships/image" Target="../media/image52.gif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://www.fs.usda.gov/Internet/FSE_MEDIA/stelprdb541393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9566" y="-92189"/>
            <a:ext cx="9266918" cy="6950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665861" y="1318022"/>
            <a:ext cx="6874329" cy="3170099"/>
          </a:xfrm>
          <a:prstGeom prst="rect">
            <a:avLst/>
          </a:prstGeom>
          <a:solidFill>
            <a:schemeClr val="bg1">
              <a:alpha val="58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Mapping Hydrologically-Sensitive Environments in Alpine Forests of the 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Western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United 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States Using Remote Sensing and GIS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106984" y="5811560"/>
            <a:ext cx="1992085" cy="523220"/>
          </a:xfrm>
          <a:prstGeom prst="rect">
            <a:avLst/>
          </a:prstGeom>
          <a:solidFill>
            <a:schemeClr val="tx1">
              <a:alpha val="58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Justin Wells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731535" y="6334780"/>
            <a:ext cx="2742979" cy="523220"/>
          </a:xfrm>
          <a:prstGeom prst="rect">
            <a:avLst/>
          </a:prstGeom>
          <a:solidFill>
            <a:schemeClr val="tx1">
              <a:alpha val="58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UNC Wilmington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8364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 result for medicine bow national forest wetla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8555" y="0"/>
            <a:ext cx="9141731" cy="6856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977724" y="2951095"/>
            <a:ext cx="4223395" cy="954107"/>
          </a:xfrm>
          <a:prstGeom prst="rect">
            <a:avLst/>
          </a:prstGeom>
          <a:solidFill>
            <a:schemeClr val="bg1">
              <a:alpha val="5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Groundwater-Dependent Ecosystems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669460" y="6309320"/>
            <a:ext cx="1992085" cy="523220"/>
          </a:xfrm>
          <a:prstGeom prst="rect">
            <a:avLst/>
          </a:prstGeom>
          <a:solidFill>
            <a:schemeClr val="tx1">
              <a:alpha val="58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Justin Wells</a:t>
            </a:r>
          </a:p>
        </p:txBody>
      </p:sp>
    </p:spTree>
    <p:extLst>
      <p:ext uri="{BB962C8B-B14F-4D97-AF65-F5344CB8AC3E}">
        <p14:creationId xmlns:p14="http://schemas.microsoft.com/office/powerpoint/2010/main" val="3465339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 result for medicine bow national forest wetla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8557" y="0"/>
            <a:ext cx="9141731" cy="6856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435330" y="0"/>
            <a:ext cx="4223395" cy="954107"/>
          </a:xfrm>
          <a:prstGeom prst="rect">
            <a:avLst/>
          </a:prstGeom>
          <a:solidFill>
            <a:schemeClr val="bg1">
              <a:alpha val="5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Groundwater-Dependent Ecosystems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239317" y="2097119"/>
            <a:ext cx="7700210" cy="2677656"/>
          </a:xfrm>
          <a:prstGeom prst="rect">
            <a:avLst/>
          </a:prstGeom>
          <a:solidFill>
            <a:schemeClr val="tx1">
              <a:alpha val="67000"/>
            </a:schemeClr>
          </a:solidFill>
        </p:spPr>
        <p:txBody>
          <a:bodyPr wrap="square" rtlCol="0">
            <a:spAutoFit/>
          </a:bodyPr>
          <a:lstStyle/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&gt;50% reliance on groundwater input</a:t>
            </a:r>
          </a:p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Includes, 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fens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springs, and riparian wetlands</a:t>
            </a:r>
          </a:p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Typically dominated by sedges, moss, willow and forbs in this area</a:t>
            </a:r>
          </a:p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Important hydrologic surface expressions for geospatial classification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666640" y="6313730"/>
            <a:ext cx="1992085" cy="523220"/>
          </a:xfrm>
          <a:prstGeom prst="rect">
            <a:avLst/>
          </a:prstGeom>
          <a:solidFill>
            <a:schemeClr val="tx1">
              <a:alpha val="58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Justin Wells</a:t>
            </a:r>
          </a:p>
        </p:txBody>
      </p:sp>
    </p:spTree>
    <p:extLst>
      <p:ext uri="{BB962C8B-B14F-4D97-AF65-F5344CB8AC3E}">
        <p14:creationId xmlns:p14="http://schemas.microsoft.com/office/powerpoint/2010/main" val="2032483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22940" y="1836837"/>
            <a:ext cx="2278188" cy="523220"/>
          </a:xfrm>
          <a:prstGeom prst="rect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Landsat 8 OLI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3" name="TextBox 182"/>
          <p:cNvSpPr txBox="1"/>
          <p:nvPr/>
        </p:nvSpPr>
        <p:spPr>
          <a:xfrm>
            <a:off x="0" y="0"/>
            <a:ext cx="1753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Workflow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8" name="Picture 147"/>
          <p:cNvPicPr>
            <a:picLocks noChangeAspect="1"/>
          </p:cNvPicPr>
          <p:nvPr/>
        </p:nvPicPr>
        <p:blipFill rotWithShape="1">
          <a:blip r:embed="rId2"/>
          <a:srcRect l="1494" t="1232" r="3645" b="2060"/>
          <a:stretch/>
        </p:blipFill>
        <p:spPr>
          <a:xfrm>
            <a:off x="5232999" y="523220"/>
            <a:ext cx="5503491" cy="565262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744405" y="6334780"/>
            <a:ext cx="1992085" cy="523220"/>
          </a:xfrm>
          <a:prstGeom prst="rect">
            <a:avLst/>
          </a:prstGeom>
          <a:solidFill>
            <a:schemeClr val="tx1">
              <a:alpha val="58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Justin Wells</a:t>
            </a:r>
          </a:p>
        </p:txBody>
      </p:sp>
    </p:spTree>
    <p:extLst>
      <p:ext uri="{BB962C8B-B14F-4D97-AF65-F5344CB8AC3E}">
        <p14:creationId xmlns:p14="http://schemas.microsoft.com/office/powerpoint/2010/main" val="335569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/>
          <p:cNvSpPr/>
          <p:nvPr/>
        </p:nvSpPr>
        <p:spPr>
          <a:xfrm>
            <a:off x="3375974" y="1892702"/>
            <a:ext cx="787400" cy="41149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2940" y="1836837"/>
            <a:ext cx="2278188" cy="523220"/>
          </a:xfrm>
          <a:prstGeom prst="rect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Landsat 8 OLI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478569" y="1913781"/>
            <a:ext cx="582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Clip</a:t>
            </a:r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0" name="Straight Arrow Connector 19"/>
          <p:cNvCxnSpPr>
            <a:stCxn id="6" idx="3"/>
            <a:endCxn id="8" idx="2"/>
          </p:cNvCxnSpPr>
          <p:nvPr/>
        </p:nvCxnSpPr>
        <p:spPr>
          <a:xfrm>
            <a:off x="2601128" y="2098447"/>
            <a:ext cx="774846" cy="0"/>
          </a:xfrm>
          <a:prstGeom prst="straightConnector1">
            <a:avLst/>
          </a:prstGeom>
          <a:ln w="666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3" name="TextBox 182"/>
          <p:cNvSpPr txBox="1"/>
          <p:nvPr/>
        </p:nvSpPr>
        <p:spPr>
          <a:xfrm>
            <a:off x="0" y="0"/>
            <a:ext cx="1753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Workflow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5" name="Picture 54"/>
          <p:cNvPicPr>
            <a:picLocks noChangeAspect="1"/>
          </p:cNvPicPr>
          <p:nvPr/>
        </p:nvPicPr>
        <p:blipFill rotWithShape="1">
          <a:blip r:embed="rId2"/>
          <a:srcRect r="2116"/>
          <a:stretch/>
        </p:blipFill>
        <p:spPr>
          <a:xfrm>
            <a:off x="5186567" y="523220"/>
            <a:ext cx="5549923" cy="565262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744405" y="6334780"/>
            <a:ext cx="1992085" cy="523220"/>
          </a:xfrm>
          <a:prstGeom prst="rect">
            <a:avLst/>
          </a:prstGeom>
          <a:solidFill>
            <a:schemeClr val="tx1">
              <a:alpha val="58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Justin Wells</a:t>
            </a:r>
          </a:p>
        </p:txBody>
      </p:sp>
    </p:spTree>
    <p:extLst>
      <p:ext uri="{BB962C8B-B14F-4D97-AF65-F5344CB8AC3E}">
        <p14:creationId xmlns:p14="http://schemas.microsoft.com/office/powerpoint/2010/main" val="4053503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/>
          <p:cNvSpPr/>
          <p:nvPr/>
        </p:nvSpPr>
        <p:spPr>
          <a:xfrm>
            <a:off x="3375974" y="1892702"/>
            <a:ext cx="787400" cy="41149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2940" y="1836837"/>
            <a:ext cx="2278188" cy="523220"/>
          </a:xfrm>
          <a:prstGeom prst="rect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Landsat 8 OLI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478569" y="1913781"/>
            <a:ext cx="582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Clip</a:t>
            </a:r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353146" y="2491097"/>
            <a:ext cx="1454244" cy="646331"/>
          </a:xfrm>
          <a:prstGeom prst="rect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Supervised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Classification</a:t>
            </a:r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783990" y="1218842"/>
            <a:ext cx="761747" cy="369332"/>
          </a:xfrm>
          <a:prstGeom prst="rect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NDVI</a:t>
            </a:r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0" name="Straight Arrow Connector 19"/>
          <p:cNvCxnSpPr>
            <a:stCxn id="6" idx="3"/>
            <a:endCxn id="8" idx="2"/>
          </p:cNvCxnSpPr>
          <p:nvPr/>
        </p:nvCxnSpPr>
        <p:spPr>
          <a:xfrm>
            <a:off x="2601128" y="2098447"/>
            <a:ext cx="774846" cy="0"/>
          </a:xfrm>
          <a:prstGeom prst="straightConnector1">
            <a:avLst/>
          </a:prstGeom>
          <a:ln w="666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3" name="TextBox 182"/>
          <p:cNvSpPr txBox="1"/>
          <p:nvPr/>
        </p:nvSpPr>
        <p:spPr>
          <a:xfrm>
            <a:off x="0" y="0"/>
            <a:ext cx="1753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Workflow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68521" y="3609020"/>
            <a:ext cx="1691238" cy="2261884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8965328" y="794381"/>
            <a:ext cx="1665953" cy="2608132"/>
            <a:chOff x="3311243" y="3725588"/>
            <a:chExt cx="1665953" cy="2608132"/>
          </a:xfrm>
        </p:grpSpPr>
        <p:pic>
          <p:nvPicPr>
            <p:cNvPr id="65" name="Picture 6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311243" y="3725588"/>
              <a:ext cx="1665952" cy="2608132"/>
            </a:xfrm>
            <a:prstGeom prst="rect">
              <a:avLst/>
            </a:prstGeom>
          </p:spPr>
        </p:pic>
        <p:sp>
          <p:nvSpPr>
            <p:cNvPr id="17" name="Rectangle 16"/>
            <p:cNvSpPr/>
            <p:nvPr/>
          </p:nvSpPr>
          <p:spPr>
            <a:xfrm>
              <a:off x="4060780" y="5913276"/>
              <a:ext cx="916416" cy="420444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8744405" y="6334780"/>
            <a:ext cx="1992085" cy="523220"/>
          </a:xfrm>
          <a:prstGeom prst="rect">
            <a:avLst/>
          </a:prstGeom>
          <a:solidFill>
            <a:schemeClr val="tx1">
              <a:alpha val="58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Justin Wells</a:t>
            </a:r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5164685" y="1398494"/>
            <a:ext cx="1619305" cy="5014"/>
          </a:xfrm>
          <a:prstGeom prst="straightConnector1">
            <a:avLst/>
          </a:prstGeom>
          <a:ln w="666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5164685" y="2814262"/>
            <a:ext cx="1188461" cy="1"/>
          </a:xfrm>
          <a:prstGeom prst="straightConnector1">
            <a:avLst/>
          </a:prstGeom>
          <a:ln w="666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4163374" y="2098447"/>
            <a:ext cx="1032526" cy="0"/>
          </a:xfrm>
          <a:prstGeom prst="straightConnector1">
            <a:avLst/>
          </a:prstGeom>
          <a:ln w="66675">
            <a:solidFill>
              <a:schemeClr val="bg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5195900" y="1371600"/>
            <a:ext cx="0" cy="1467514"/>
          </a:xfrm>
          <a:prstGeom prst="straightConnector1">
            <a:avLst/>
          </a:prstGeom>
          <a:ln w="66675">
            <a:solidFill>
              <a:schemeClr val="bg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31928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/>
          <p:cNvSpPr/>
          <p:nvPr/>
        </p:nvSpPr>
        <p:spPr>
          <a:xfrm>
            <a:off x="3375974" y="1892702"/>
            <a:ext cx="787400" cy="41149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2940" y="1836837"/>
            <a:ext cx="2278188" cy="523220"/>
          </a:xfrm>
          <a:prstGeom prst="rect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Landsat 8 OLI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10116" y="5084871"/>
            <a:ext cx="2291012" cy="830997"/>
          </a:xfrm>
          <a:prstGeom prst="rect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Digital Elevation</a:t>
            </a:r>
          </a:p>
          <a:p>
            <a:pPr algn="ctr"/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Model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478569" y="1913781"/>
            <a:ext cx="582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Clip</a:t>
            </a:r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353146" y="2491097"/>
            <a:ext cx="1454244" cy="646331"/>
          </a:xfrm>
          <a:prstGeom prst="rect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Supervised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Classification</a:t>
            </a:r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783990" y="1218842"/>
            <a:ext cx="761747" cy="369332"/>
          </a:xfrm>
          <a:prstGeom prst="rect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NDVI</a:t>
            </a:r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0" name="Straight Arrow Connector 19"/>
          <p:cNvCxnSpPr>
            <a:stCxn id="6" idx="3"/>
            <a:endCxn id="8" idx="2"/>
          </p:cNvCxnSpPr>
          <p:nvPr/>
        </p:nvCxnSpPr>
        <p:spPr>
          <a:xfrm>
            <a:off x="2601128" y="2098447"/>
            <a:ext cx="774846" cy="0"/>
          </a:xfrm>
          <a:prstGeom prst="straightConnector1">
            <a:avLst/>
          </a:prstGeom>
          <a:ln w="666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3" name="TextBox 182"/>
          <p:cNvSpPr txBox="1"/>
          <p:nvPr/>
        </p:nvSpPr>
        <p:spPr>
          <a:xfrm>
            <a:off x="0" y="0"/>
            <a:ext cx="1753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Workflow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144" t="308" b="2291"/>
          <a:stretch/>
        </p:blipFill>
        <p:spPr>
          <a:xfrm>
            <a:off x="8328248" y="1232757"/>
            <a:ext cx="3328255" cy="439248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8744405" y="6334780"/>
            <a:ext cx="1992085" cy="523220"/>
          </a:xfrm>
          <a:prstGeom prst="rect">
            <a:avLst/>
          </a:prstGeom>
          <a:solidFill>
            <a:schemeClr val="tx1">
              <a:alpha val="58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Justin Wells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5195900" y="1371600"/>
            <a:ext cx="0" cy="1467514"/>
          </a:xfrm>
          <a:prstGeom prst="straightConnector1">
            <a:avLst/>
          </a:prstGeom>
          <a:ln w="66675">
            <a:solidFill>
              <a:schemeClr val="bg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5164685" y="1398494"/>
            <a:ext cx="1619305" cy="5014"/>
          </a:xfrm>
          <a:prstGeom prst="straightConnector1">
            <a:avLst/>
          </a:prstGeom>
          <a:ln w="666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5164685" y="2814262"/>
            <a:ext cx="1188461" cy="1"/>
          </a:xfrm>
          <a:prstGeom prst="straightConnector1">
            <a:avLst/>
          </a:prstGeom>
          <a:ln w="666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4163374" y="2098447"/>
            <a:ext cx="1032526" cy="0"/>
          </a:xfrm>
          <a:prstGeom prst="straightConnector1">
            <a:avLst/>
          </a:prstGeom>
          <a:ln w="66675">
            <a:solidFill>
              <a:schemeClr val="bg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83751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Arrow Connector 13"/>
          <p:cNvCxnSpPr/>
          <p:nvPr/>
        </p:nvCxnSpPr>
        <p:spPr>
          <a:xfrm>
            <a:off x="2588304" y="5503680"/>
            <a:ext cx="774846" cy="0"/>
          </a:xfrm>
          <a:prstGeom prst="straightConnector1">
            <a:avLst/>
          </a:prstGeom>
          <a:ln w="666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l 7"/>
          <p:cNvSpPr/>
          <p:nvPr/>
        </p:nvSpPr>
        <p:spPr>
          <a:xfrm>
            <a:off x="3375974" y="1892702"/>
            <a:ext cx="787400" cy="41149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2940" y="1836837"/>
            <a:ext cx="2278188" cy="523220"/>
          </a:xfrm>
          <a:prstGeom prst="rect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Landsat 8 OLI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10116" y="5084871"/>
            <a:ext cx="2291012" cy="830997"/>
          </a:xfrm>
          <a:prstGeom prst="rect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Digital Elevation</a:t>
            </a:r>
          </a:p>
          <a:p>
            <a:pPr algn="ctr"/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Model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478569" y="1913781"/>
            <a:ext cx="582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Clip</a:t>
            </a:r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353146" y="2491097"/>
            <a:ext cx="1454244" cy="646331"/>
          </a:xfrm>
          <a:prstGeom prst="rect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Supervised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Classification</a:t>
            </a:r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783990" y="1218842"/>
            <a:ext cx="761747" cy="369332"/>
          </a:xfrm>
          <a:prstGeom prst="rect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NDVI</a:t>
            </a:r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0" name="Straight Arrow Connector 19"/>
          <p:cNvCxnSpPr>
            <a:stCxn id="6" idx="3"/>
            <a:endCxn id="8" idx="2"/>
          </p:cNvCxnSpPr>
          <p:nvPr/>
        </p:nvCxnSpPr>
        <p:spPr>
          <a:xfrm>
            <a:off x="2601128" y="2098447"/>
            <a:ext cx="774846" cy="0"/>
          </a:xfrm>
          <a:prstGeom prst="straightConnector1">
            <a:avLst/>
          </a:prstGeom>
          <a:ln w="666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3" name="TextBox 182"/>
          <p:cNvSpPr txBox="1"/>
          <p:nvPr/>
        </p:nvSpPr>
        <p:spPr>
          <a:xfrm>
            <a:off x="0" y="0"/>
            <a:ext cx="1753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Workflow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3369333" y="5283607"/>
            <a:ext cx="787400" cy="41149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471927" y="5304686"/>
            <a:ext cx="582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Clip</a:t>
            </a:r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2"/>
          <a:srcRect l="2126" t="217" r="1022" b="576"/>
          <a:stretch/>
        </p:blipFill>
        <p:spPr>
          <a:xfrm>
            <a:off x="8318282" y="1261872"/>
            <a:ext cx="3322333" cy="4375406"/>
          </a:xfrm>
          <a:prstGeom prst="rect">
            <a:avLst/>
          </a:prstGeom>
        </p:spPr>
      </p:pic>
      <p:sp>
        <p:nvSpPr>
          <p:cNvPr id="13" name="Freeform 12"/>
          <p:cNvSpPr/>
          <p:nvPr/>
        </p:nvSpPr>
        <p:spPr>
          <a:xfrm>
            <a:off x="10467975" y="5588000"/>
            <a:ext cx="758825" cy="15875"/>
          </a:xfrm>
          <a:custGeom>
            <a:avLst/>
            <a:gdLst>
              <a:gd name="connsiteX0" fmla="*/ 0 w 758825"/>
              <a:gd name="connsiteY0" fmla="*/ 0 h 15875"/>
              <a:gd name="connsiteX1" fmla="*/ 758825 w 758825"/>
              <a:gd name="connsiteY1" fmla="*/ 15875 h 15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58825" h="15875">
                <a:moveTo>
                  <a:pt x="0" y="0"/>
                </a:moveTo>
                <a:lnTo>
                  <a:pt x="758825" y="15875"/>
                </a:lnTo>
              </a:path>
            </a:pathLst>
          </a:cu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/>
          <p:cNvCxnSpPr/>
          <p:nvPr/>
        </p:nvCxnSpPr>
        <p:spPr>
          <a:xfrm>
            <a:off x="10380476" y="5617240"/>
            <a:ext cx="1404156" cy="36740"/>
          </a:xfrm>
          <a:prstGeom prst="line">
            <a:avLst/>
          </a:prstGeom>
          <a:ln w="349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8744405" y="6334780"/>
            <a:ext cx="1992085" cy="523220"/>
          </a:xfrm>
          <a:prstGeom prst="rect">
            <a:avLst/>
          </a:prstGeom>
          <a:solidFill>
            <a:schemeClr val="tx1">
              <a:alpha val="58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Justin Wells</a:t>
            </a:r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5164685" y="1398494"/>
            <a:ext cx="1619305" cy="5014"/>
          </a:xfrm>
          <a:prstGeom prst="straightConnector1">
            <a:avLst/>
          </a:prstGeom>
          <a:ln w="666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5164685" y="2814262"/>
            <a:ext cx="1188461" cy="1"/>
          </a:xfrm>
          <a:prstGeom prst="straightConnector1">
            <a:avLst/>
          </a:prstGeom>
          <a:ln w="666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4163374" y="2098447"/>
            <a:ext cx="1032526" cy="0"/>
          </a:xfrm>
          <a:prstGeom prst="straightConnector1">
            <a:avLst/>
          </a:prstGeom>
          <a:ln w="66675">
            <a:solidFill>
              <a:schemeClr val="bg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5195900" y="1371600"/>
            <a:ext cx="0" cy="1467514"/>
          </a:xfrm>
          <a:prstGeom prst="straightConnector1">
            <a:avLst/>
          </a:prstGeom>
          <a:ln w="66675">
            <a:solidFill>
              <a:schemeClr val="bg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4903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4" name="Straight Arrow Connector 73"/>
          <p:cNvCxnSpPr>
            <a:endCxn id="53" idx="2"/>
          </p:cNvCxnSpPr>
          <p:nvPr/>
        </p:nvCxnSpPr>
        <p:spPr>
          <a:xfrm>
            <a:off x="4522198" y="6225379"/>
            <a:ext cx="478046" cy="0"/>
          </a:xfrm>
          <a:prstGeom prst="straightConnector1">
            <a:avLst/>
          </a:prstGeom>
          <a:ln w="666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Oval 52"/>
          <p:cNvSpPr/>
          <p:nvPr/>
        </p:nvSpPr>
        <p:spPr>
          <a:xfrm>
            <a:off x="5000244" y="6017258"/>
            <a:ext cx="814872" cy="416242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Oval 53"/>
          <p:cNvSpPr/>
          <p:nvPr/>
        </p:nvSpPr>
        <p:spPr>
          <a:xfrm>
            <a:off x="4974493" y="5302257"/>
            <a:ext cx="831730" cy="396225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3375974" y="1892702"/>
            <a:ext cx="787400" cy="41149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2940" y="1836837"/>
            <a:ext cx="2278188" cy="523220"/>
          </a:xfrm>
          <a:prstGeom prst="rect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Landsat 8 OLI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10116" y="5084871"/>
            <a:ext cx="2291012" cy="830997"/>
          </a:xfrm>
          <a:prstGeom prst="rect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Digital Elevation</a:t>
            </a:r>
          </a:p>
          <a:p>
            <a:pPr algn="ctr"/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Model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478569" y="1913781"/>
            <a:ext cx="582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Clip</a:t>
            </a:r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353146" y="2491097"/>
            <a:ext cx="1454244" cy="646331"/>
          </a:xfrm>
          <a:prstGeom prst="rect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Supervised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Classification</a:t>
            </a:r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783990" y="1218842"/>
            <a:ext cx="761747" cy="369332"/>
          </a:xfrm>
          <a:prstGeom prst="rect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NDVI</a:t>
            </a:r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5035132" y="5315703"/>
            <a:ext cx="710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Slope</a:t>
            </a:r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5035771" y="6040713"/>
            <a:ext cx="7614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Flow</a:t>
            </a:r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6847923" y="5674018"/>
            <a:ext cx="556564" cy="369332"/>
          </a:xfrm>
          <a:prstGeom prst="rect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CTI</a:t>
            </a:r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0" name="Straight Arrow Connector 19"/>
          <p:cNvCxnSpPr>
            <a:stCxn id="6" idx="3"/>
            <a:endCxn id="8" idx="2"/>
          </p:cNvCxnSpPr>
          <p:nvPr/>
        </p:nvCxnSpPr>
        <p:spPr>
          <a:xfrm>
            <a:off x="2601128" y="2098447"/>
            <a:ext cx="774846" cy="0"/>
          </a:xfrm>
          <a:prstGeom prst="straightConnector1">
            <a:avLst/>
          </a:prstGeom>
          <a:ln w="666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/>
          <p:cNvCxnSpPr/>
          <p:nvPr/>
        </p:nvCxnSpPr>
        <p:spPr>
          <a:xfrm>
            <a:off x="2588304" y="5503680"/>
            <a:ext cx="774846" cy="0"/>
          </a:xfrm>
          <a:prstGeom prst="straightConnector1">
            <a:avLst/>
          </a:prstGeom>
          <a:ln w="666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/>
          <p:cNvCxnSpPr>
            <a:stCxn id="27" idx="6"/>
            <a:endCxn id="54" idx="2"/>
          </p:cNvCxnSpPr>
          <p:nvPr/>
        </p:nvCxnSpPr>
        <p:spPr>
          <a:xfrm>
            <a:off x="4156733" y="5489352"/>
            <a:ext cx="817760" cy="11018"/>
          </a:xfrm>
          <a:prstGeom prst="straightConnector1">
            <a:avLst/>
          </a:prstGeom>
          <a:ln w="666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Oval 26"/>
          <p:cNvSpPr/>
          <p:nvPr/>
        </p:nvSpPr>
        <p:spPr>
          <a:xfrm>
            <a:off x="3369333" y="5283607"/>
            <a:ext cx="787400" cy="41149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471927" y="5304686"/>
            <a:ext cx="582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Clip</a:t>
            </a:r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8" name="Straight Arrow Connector 77"/>
          <p:cNvCxnSpPr>
            <a:stCxn id="54" idx="6"/>
          </p:cNvCxnSpPr>
          <p:nvPr/>
        </p:nvCxnSpPr>
        <p:spPr>
          <a:xfrm flipV="1">
            <a:off x="5806223" y="5500369"/>
            <a:ext cx="452294" cy="1"/>
          </a:xfrm>
          <a:prstGeom prst="straightConnector1">
            <a:avLst/>
          </a:prstGeom>
          <a:ln w="66675">
            <a:solidFill>
              <a:schemeClr val="bg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/>
          <p:cNvCxnSpPr/>
          <p:nvPr/>
        </p:nvCxnSpPr>
        <p:spPr>
          <a:xfrm flipV="1">
            <a:off x="5804626" y="6225379"/>
            <a:ext cx="453891" cy="2"/>
          </a:xfrm>
          <a:prstGeom prst="straightConnector1">
            <a:avLst/>
          </a:prstGeom>
          <a:ln w="66675">
            <a:solidFill>
              <a:schemeClr val="bg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Arrow Connector 125"/>
          <p:cNvCxnSpPr/>
          <p:nvPr/>
        </p:nvCxnSpPr>
        <p:spPr>
          <a:xfrm>
            <a:off x="4522198" y="5478841"/>
            <a:ext cx="0" cy="773336"/>
          </a:xfrm>
          <a:prstGeom prst="straightConnector1">
            <a:avLst/>
          </a:prstGeom>
          <a:ln w="66675">
            <a:solidFill>
              <a:schemeClr val="bg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Straight Arrow Connector 140"/>
          <p:cNvCxnSpPr>
            <a:endCxn id="42" idx="1"/>
          </p:cNvCxnSpPr>
          <p:nvPr/>
        </p:nvCxnSpPr>
        <p:spPr>
          <a:xfrm>
            <a:off x="6217921" y="5858684"/>
            <a:ext cx="630002" cy="0"/>
          </a:xfrm>
          <a:prstGeom prst="straightConnector1">
            <a:avLst/>
          </a:prstGeom>
          <a:ln w="666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5" name="Straight Arrow Connector 144"/>
          <p:cNvCxnSpPr/>
          <p:nvPr/>
        </p:nvCxnSpPr>
        <p:spPr>
          <a:xfrm>
            <a:off x="6224675" y="5478841"/>
            <a:ext cx="2139" cy="773336"/>
          </a:xfrm>
          <a:prstGeom prst="straightConnector1">
            <a:avLst/>
          </a:prstGeom>
          <a:ln w="66675">
            <a:solidFill>
              <a:schemeClr val="bg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3" name="TextBox 182"/>
          <p:cNvSpPr txBox="1"/>
          <p:nvPr/>
        </p:nvSpPr>
        <p:spPr>
          <a:xfrm>
            <a:off x="0" y="0"/>
            <a:ext cx="1753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Workflow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55622" y="678461"/>
            <a:ext cx="3798830" cy="5180223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 rotWithShape="1">
          <a:blip r:embed="rId3"/>
          <a:srcRect t="576" b="1075"/>
          <a:stretch/>
        </p:blipFill>
        <p:spPr>
          <a:xfrm>
            <a:off x="8195910" y="872716"/>
            <a:ext cx="3671239" cy="4896544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8744405" y="6334780"/>
            <a:ext cx="1992085" cy="523220"/>
          </a:xfrm>
          <a:prstGeom prst="rect">
            <a:avLst/>
          </a:prstGeom>
          <a:solidFill>
            <a:schemeClr val="tx1">
              <a:alpha val="58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Justin Wells</a:t>
            </a:r>
          </a:p>
        </p:txBody>
      </p:sp>
      <p:cxnSp>
        <p:nvCxnSpPr>
          <p:cNvPr id="31" name="Straight Arrow Connector 30"/>
          <p:cNvCxnSpPr/>
          <p:nvPr/>
        </p:nvCxnSpPr>
        <p:spPr>
          <a:xfrm>
            <a:off x="5195900" y="1371600"/>
            <a:ext cx="0" cy="1467514"/>
          </a:xfrm>
          <a:prstGeom prst="straightConnector1">
            <a:avLst/>
          </a:prstGeom>
          <a:ln w="66675">
            <a:solidFill>
              <a:schemeClr val="bg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>
            <a:off x="5164685" y="1398494"/>
            <a:ext cx="1619305" cy="5014"/>
          </a:xfrm>
          <a:prstGeom prst="straightConnector1">
            <a:avLst/>
          </a:prstGeom>
          <a:ln w="666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>
            <a:off x="5164685" y="2814262"/>
            <a:ext cx="1188461" cy="1"/>
          </a:xfrm>
          <a:prstGeom prst="straightConnector1">
            <a:avLst/>
          </a:prstGeom>
          <a:ln w="666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>
            <a:off x="4163374" y="2098447"/>
            <a:ext cx="1032526" cy="0"/>
          </a:xfrm>
          <a:prstGeom prst="straightConnector1">
            <a:avLst/>
          </a:prstGeom>
          <a:ln w="66675">
            <a:solidFill>
              <a:schemeClr val="bg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71768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4" name="Straight Arrow Connector 73"/>
          <p:cNvCxnSpPr>
            <a:endCxn id="53" idx="2"/>
          </p:cNvCxnSpPr>
          <p:nvPr/>
        </p:nvCxnSpPr>
        <p:spPr>
          <a:xfrm>
            <a:off x="4522198" y="6225379"/>
            <a:ext cx="478046" cy="0"/>
          </a:xfrm>
          <a:prstGeom prst="straightConnector1">
            <a:avLst/>
          </a:prstGeom>
          <a:ln w="666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Oval 52"/>
          <p:cNvSpPr/>
          <p:nvPr/>
        </p:nvSpPr>
        <p:spPr>
          <a:xfrm>
            <a:off x="5000244" y="6017258"/>
            <a:ext cx="814872" cy="416242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Oval 53"/>
          <p:cNvSpPr/>
          <p:nvPr/>
        </p:nvSpPr>
        <p:spPr>
          <a:xfrm>
            <a:off x="4974493" y="5302257"/>
            <a:ext cx="831730" cy="396225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Oval 51"/>
          <p:cNvSpPr/>
          <p:nvPr/>
        </p:nvSpPr>
        <p:spPr>
          <a:xfrm>
            <a:off x="4963114" y="4281437"/>
            <a:ext cx="831730" cy="396225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3375974" y="1892702"/>
            <a:ext cx="787400" cy="41149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2940" y="1836837"/>
            <a:ext cx="2278188" cy="523220"/>
          </a:xfrm>
          <a:prstGeom prst="rect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Landsat 8 OLI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10116" y="5084871"/>
            <a:ext cx="2291012" cy="830997"/>
          </a:xfrm>
          <a:prstGeom prst="rect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Digital Elevation</a:t>
            </a:r>
          </a:p>
          <a:p>
            <a:pPr algn="ctr"/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Model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478569" y="1913781"/>
            <a:ext cx="582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Clip</a:t>
            </a:r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353146" y="2491097"/>
            <a:ext cx="1454244" cy="646331"/>
          </a:xfrm>
          <a:prstGeom prst="rect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Supervised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Classification</a:t>
            </a:r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783990" y="1218842"/>
            <a:ext cx="761747" cy="369332"/>
          </a:xfrm>
          <a:prstGeom prst="rect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NDVI</a:t>
            </a:r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060780" y="4294883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Filter</a:t>
            </a:r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5035132" y="5315703"/>
            <a:ext cx="710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Slope</a:t>
            </a:r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5035771" y="6040713"/>
            <a:ext cx="7614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Flow</a:t>
            </a:r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6847923" y="5674018"/>
            <a:ext cx="556564" cy="369332"/>
          </a:xfrm>
          <a:prstGeom prst="rect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CTI</a:t>
            </a:r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0" name="Straight Arrow Connector 19"/>
          <p:cNvCxnSpPr>
            <a:stCxn id="6" idx="3"/>
            <a:endCxn id="8" idx="2"/>
          </p:cNvCxnSpPr>
          <p:nvPr/>
        </p:nvCxnSpPr>
        <p:spPr>
          <a:xfrm>
            <a:off x="2601128" y="2098447"/>
            <a:ext cx="774846" cy="0"/>
          </a:xfrm>
          <a:prstGeom prst="straightConnector1">
            <a:avLst/>
          </a:prstGeom>
          <a:ln w="666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/>
          <p:cNvCxnSpPr/>
          <p:nvPr/>
        </p:nvCxnSpPr>
        <p:spPr>
          <a:xfrm>
            <a:off x="2588304" y="5503680"/>
            <a:ext cx="774846" cy="0"/>
          </a:xfrm>
          <a:prstGeom prst="straightConnector1">
            <a:avLst/>
          </a:prstGeom>
          <a:ln w="666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/>
          <p:cNvCxnSpPr>
            <a:stCxn id="27" idx="6"/>
            <a:endCxn id="54" idx="2"/>
          </p:cNvCxnSpPr>
          <p:nvPr/>
        </p:nvCxnSpPr>
        <p:spPr>
          <a:xfrm>
            <a:off x="4156733" y="5489352"/>
            <a:ext cx="817760" cy="11018"/>
          </a:xfrm>
          <a:prstGeom prst="straightConnector1">
            <a:avLst/>
          </a:prstGeom>
          <a:ln w="666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Oval 26"/>
          <p:cNvSpPr/>
          <p:nvPr/>
        </p:nvSpPr>
        <p:spPr>
          <a:xfrm>
            <a:off x="3369333" y="5283607"/>
            <a:ext cx="787400" cy="41149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471927" y="5304686"/>
            <a:ext cx="582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Clip</a:t>
            </a:r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8" name="Straight Arrow Connector 77"/>
          <p:cNvCxnSpPr>
            <a:stCxn id="54" idx="6"/>
          </p:cNvCxnSpPr>
          <p:nvPr/>
        </p:nvCxnSpPr>
        <p:spPr>
          <a:xfrm flipV="1">
            <a:off x="5806223" y="5500369"/>
            <a:ext cx="452294" cy="1"/>
          </a:xfrm>
          <a:prstGeom prst="straightConnector1">
            <a:avLst/>
          </a:prstGeom>
          <a:ln w="66675">
            <a:solidFill>
              <a:schemeClr val="bg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/>
          <p:cNvCxnSpPr/>
          <p:nvPr/>
        </p:nvCxnSpPr>
        <p:spPr>
          <a:xfrm flipV="1">
            <a:off x="5804626" y="6225379"/>
            <a:ext cx="453891" cy="2"/>
          </a:xfrm>
          <a:prstGeom prst="straightConnector1">
            <a:avLst/>
          </a:prstGeom>
          <a:ln w="66675">
            <a:solidFill>
              <a:schemeClr val="bg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/>
          <p:cNvCxnSpPr>
            <a:endCxn id="37" idx="1"/>
          </p:cNvCxnSpPr>
          <p:nvPr/>
        </p:nvCxnSpPr>
        <p:spPr>
          <a:xfrm flipV="1">
            <a:off x="5775703" y="4470396"/>
            <a:ext cx="736952" cy="2576"/>
          </a:xfrm>
          <a:prstGeom prst="straightConnector1">
            <a:avLst/>
          </a:prstGeom>
          <a:ln w="666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6512655" y="4147230"/>
            <a:ext cx="1167948" cy="646331"/>
          </a:xfrm>
          <a:prstGeom prst="rect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Calculate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Difference</a:t>
            </a:r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26" name="Straight Arrow Connector 125"/>
          <p:cNvCxnSpPr/>
          <p:nvPr/>
        </p:nvCxnSpPr>
        <p:spPr>
          <a:xfrm>
            <a:off x="4522198" y="5478841"/>
            <a:ext cx="0" cy="773336"/>
          </a:xfrm>
          <a:prstGeom prst="straightConnector1">
            <a:avLst/>
          </a:prstGeom>
          <a:ln w="66675">
            <a:solidFill>
              <a:schemeClr val="bg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Straight Arrow Connector 140"/>
          <p:cNvCxnSpPr>
            <a:endCxn id="42" idx="1"/>
          </p:cNvCxnSpPr>
          <p:nvPr/>
        </p:nvCxnSpPr>
        <p:spPr>
          <a:xfrm>
            <a:off x="6217921" y="5858684"/>
            <a:ext cx="630002" cy="0"/>
          </a:xfrm>
          <a:prstGeom prst="straightConnector1">
            <a:avLst/>
          </a:prstGeom>
          <a:ln w="666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5" name="Straight Arrow Connector 144"/>
          <p:cNvCxnSpPr/>
          <p:nvPr/>
        </p:nvCxnSpPr>
        <p:spPr>
          <a:xfrm>
            <a:off x="6224675" y="5478841"/>
            <a:ext cx="2139" cy="773336"/>
          </a:xfrm>
          <a:prstGeom prst="straightConnector1">
            <a:avLst/>
          </a:prstGeom>
          <a:ln w="66675">
            <a:solidFill>
              <a:schemeClr val="bg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3" name="TextBox 182"/>
          <p:cNvSpPr txBox="1"/>
          <p:nvPr/>
        </p:nvSpPr>
        <p:spPr>
          <a:xfrm>
            <a:off x="0" y="0"/>
            <a:ext cx="1753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Workflow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2"/>
          <a:srcRect t="576" b="1075"/>
          <a:stretch/>
        </p:blipFill>
        <p:spPr>
          <a:xfrm>
            <a:off x="8195910" y="872716"/>
            <a:ext cx="3671239" cy="4896544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8744405" y="6334780"/>
            <a:ext cx="1992085" cy="523220"/>
          </a:xfrm>
          <a:prstGeom prst="rect">
            <a:avLst/>
          </a:prstGeom>
          <a:solidFill>
            <a:schemeClr val="tx1">
              <a:alpha val="58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Justin Wells</a:t>
            </a:r>
          </a:p>
        </p:txBody>
      </p:sp>
      <p:cxnSp>
        <p:nvCxnSpPr>
          <p:cNvPr id="36" name="Straight Arrow Connector 35"/>
          <p:cNvCxnSpPr/>
          <p:nvPr/>
        </p:nvCxnSpPr>
        <p:spPr>
          <a:xfrm>
            <a:off x="4522198" y="4470395"/>
            <a:ext cx="0" cy="1025387"/>
          </a:xfrm>
          <a:prstGeom prst="straightConnector1">
            <a:avLst/>
          </a:prstGeom>
          <a:ln w="66675">
            <a:solidFill>
              <a:schemeClr val="bg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>
            <a:off x="5164685" y="1398494"/>
            <a:ext cx="1619305" cy="5014"/>
          </a:xfrm>
          <a:prstGeom prst="straightConnector1">
            <a:avLst/>
          </a:prstGeom>
          <a:ln w="666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>
            <a:off x="5164685" y="2814262"/>
            <a:ext cx="1188461" cy="1"/>
          </a:xfrm>
          <a:prstGeom prst="straightConnector1">
            <a:avLst/>
          </a:prstGeom>
          <a:ln w="666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>
            <a:off x="4497420" y="4479093"/>
            <a:ext cx="465694" cy="457"/>
          </a:xfrm>
          <a:prstGeom prst="straightConnector1">
            <a:avLst/>
          </a:prstGeom>
          <a:ln w="666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>
            <a:off x="4163374" y="2098447"/>
            <a:ext cx="1032526" cy="0"/>
          </a:xfrm>
          <a:prstGeom prst="straightConnector1">
            <a:avLst/>
          </a:prstGeom>
          <a:ln w="66675">
            <a:solidFill>
              <a:schemeClr val="bg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>
            <a:off x="5195900" y="1371600"/>
            <a:ext cx="0" cy="1467514"/>
          </a:xfrm>
          <a:prstGeom prst="straightConnector1">
            <a:avLst/>
          </a:prstGeom>
          <a:ln w="66675">
            <a:solidFill>
              <a:schemeClr val="bg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9023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4" name="Straight Arrow Connector 73"/>
          <p:cNvCxnSpPr>
            <a:endCxn id="53" idx="2"/>
          </p:cNvCxnSpPr>
          <p:nvPr/>
        </p:nvCxnSpPr>
        <p:spPr>
          <a:xfrm>
            <a:off x="4522198" y="6225379"/>
            <a:ext cx="478046" cy="0"/>
          </a:xfrm>
          <a:prstGeom prst="straightConnector1">
            <a:avLst/>
          </a:prstGeom>
          <a:ln w="666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Oval 52"/>
          <p:cNvSpPr/>
          <p:nvPr/>
        </p:nvSpPr>
        <p:spPr>
          <a:xfrm>
            <a:off x="5000244" y="6017258"/>
            <a:ext cx="814872" cy="416242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Oval 53"/>
          <p:cNvSpPr/>
          <p:nvPr/>
        </p:nvSpPr>
        <p:spPr>
          <a:xfrm>
            <a:off x="4974493" y="5302257"/>
            <a:ext cx="831730" cy="396225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Oval 51"/>
          <p:cNvSpPr/>
          <p:nvPr/>
        </p:nvSpPr>
        <p:spPr>
          <a:xfrm>
            <a:off x="4963114" y="4281437"/>
            <a:ext cx="831730" cy="396225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Oval 44"/>
          <p:cNvSpPr/>
          <p:nvPr/>
        </p:nvSpPr>
        <p:spPr>
          <a:xfrm>
            <a:off x="8280400" y="1154599"/>
            <a:ext cx="1360319" cy="48779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3375974" y="1892702"/>
            <a:ext cx="787400" cy="41149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2940" y="1836837"/>
            <a:ext cx="2278188" cy="523220"/>
          </a:xfrm>
          <a:prstGeom prst="rect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Landsat 8 OLI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10116" y="5084871"/>
            <a:ext cx="2291012" cy="830997"/>
          </a:xfrm>
          <a:prstGeom prst="rect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Digital Elevation</a:t>
            </a:r>
          </a:p>
          <a:p>
            <a:pPr algn="ctr"/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Model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478569" y="1913781"/>
            <a:ext cx="582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Clip</a:t>
            </a:r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353146" y="2491097"/>
            <a:ext cx="1454244" cy="646331"/>
          </a:xfrm>
          <a:prstGeom prst="rect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Supervised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Classification</a:t>
            </a:r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783990" y="1218842"/>
            <a:ext cx="761747" cy="369332"/>
          </a:xfrm>
          <a:prstGeom prst="rect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NDVI</a:t>
            </a:r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8415220" y="1213828"/>
            <a:ext cx="1146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Reclassify</a:t>
            </a:r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060780" y="4294883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Filter</a:t>
            </a:r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5035132" y="5315703"/>
            <a:ext cx="710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Slope</a:t>
            </a:r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5035771" y="6040713"/>
            <a:ext cx="7614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Flow</a:t>
            </a:r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6847923" y="5674018"/>
            <a:ext cx="556564" cy="369332"/>
          </a:xfrm>
          <a:prstGeom prst="rect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CTI</a:t>
            </a:r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Oval 45"/>
          <p:cNvSpPr/>
          <p:nvPr/>
        </p:nvSpPr>
        <p:spPr>
          <a:xfrm>
            <a:off x="8266884" y="2579557"/>
            <a:ext cx="1360319" cy="48779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8401704" y="2638786"/>
            <a:ext cx="1146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Reclassify</a:t>
            </a:r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Oval 47"/>
          <p:cNvSpPr/>
          <p:nvPr/>
        </p:nvSpPr>
        <p:spPr>
          <a:xfrm>
            <a:off x="8266884" y="4226623"/>
            <a:ext cx="1360319" cy="48779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8401704" y="4285852"/>
            <a:ext cx="1146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Reclassify</a:t>
            </a:r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Oval 49"/>
          <p:cNvSpPr/>
          <p:nvPr/>
        </p:nvSpPr>
        <p:spPr>
          <a:xfrm>
            <a:off x="8294778" y="5614789"/>
            <a:ext cx="1360319" cy="48779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8429598" y="5674018"/>
            <a:ext cx="1146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Reclassify</a:t>
            </a:r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0" name="Straight Arrow Connector 19"/>
          <p:cNvCxnSpPr>
            <a:stCxn id="6" idx="3"/>
            <a:endCxn id="8" idx="2"/>
          </p:cNvCxnSpPr>
          <p:nvPr/>
        </p:nvCxnSpPr>
        <p:spPr>
          <a:xfrm>
            <a:off x="2601128" y="2098447"/>
            <a:ext cx="774846" cy="0"/>
          </a:xfrm>
          <a:prstGeom prst="straightConnector1">
            <a:avLst/>
          </a:prstGeom>
          <a:ln w="666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/>
          <p:cNvCxnSpPr/>
          <p:nvPr/>
        </p:nvCxnSpPr>
        <p:spPr>
          <a:xfrm>
            <a:off x="2588304" y="5503680"/>
            <a:ext cx="774846" cy="0"/>
          </a:xfrm>
          <a:prstGeom prst="straightConnector1">
            <a:avLst/>
          </a:prstGeom>
          <a:ln w="666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/>
          <p:cNvCxnSpPr>
            <a:stCxn id="30" idx="3"/>
            <a:endCxn id="45" idx="2"/>
          </p:cNvCxnSpPr>
          <p:nvPr/>
        </p:nvCxnSpPr>
        <p:spPr>
          <a:xfrm flipV="1">
            <a:off x="7545737" y="1398494"/>
            <a:ext cx="734663" cy="5014"/>
          </a:xfrm>
          <a:prstGeom prst="straightConnector1">
            <a:avLst/>
          </a:prstGeom>
          <a:ln w="666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/>
          <p:cNvCxnSpPr>
            <a:stCxn id="29" idx="3"/>
            <a:endCxn id="46" idx="2"/>
          </p:cNvCxnSpPr>
          <p:nvPr/>
        </p:nvCxnSpPr>
        <p:spPr>
          <a:xfrm>
            <a:off x="7807390" y="2814263"/>
            <a:ext cx="459494" cy="9189"/>
          </a:xfrm>
          <a:prstGeom prst="straightConnector1">
            <a:avLst/>
          </a:prstGeom>
          <a:ln w="666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/>
          <p:cNvCxnSpPr>
            <a:stCxn id="27" idx="6"/>
            <a:endCxn id="54" idx="2"/>
          </p:cNvCxnSpPr>
          <p:nvPr/>
        </p:nvCxnSpPr>
        <p:spPr>
          <a:xfrm>
            <a:off x="4156733" y="5489352"/>
            <a:ext cx="817760" cy="11018"/>
          </a:xfrm>
          <a:prstGeom prst="straightConnector1">
            <a:avLst/>
          </a:prstGeom>
          <a:ln w="666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Oval 26"/>
          <p:cNvSpPr/>
          <p:nvPr/>
        </p:nvSpPr>
        <p:spPr>
          <a:xfrm>
            <a:off x="3369333" y="5283607"/>
            <a:ext cx="787400" cy="41149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471927" y="5304686"/>
            <a:ext cx="582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Clip</a:t>
            </a:r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8" name="Straight Arrow Connector 77"/>
          <p:cNvCxnSpPr>
            <a:stCxn id="54" idx="6"/>
          </p:cNvCxnSpPr>
          <p:nvPr/>
        </p:nvCxnSpPr>
        <p:spPr>
          <a:xfrm flipV="1">
            <a:off x="5806223" y="5500369"/>
            <a:ext cx="452294" cy="1"/>
          </a:xfrm>
          <a:prstGeom prst="straightConnector1">
            <a:avLst/>
          </a:prstGeom>
          <a:ln w="66675">
            <a:solidFill>
              <a:schemeClr val="bg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/>
          <p:cNvCxnSpPr/>
          <p:nvPr/>
        </p:nvCxnSpPr>
        <p:spPr>
          <a:xfrm flipV="1">
            <a:off x="5804626" y="6225379"/>
            <a:ext cx="453891" cy="2"/>
          </a:xfrm>
          <a:prstGeom prst="straightConnector1">
            <a:avLst/>
          </a:prstGeom>
          <a:ln w="66675">
            <a:solidFill>
              <a:schemeClr val="bg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/>
          <p:cNvCxnSpPr>
            <a:endCxn id="37" idx="1"/>
          </p:cNvCxnSpPr>
          <p:nvPr/>
        </p:nvCxnSpPr>
        <p:spPr>
          <a:xfrm flipV="1">
            <a:off x="5775703" y="4470396"/>
            <a:ext cx="736952" cy="2576"/>
          </a:xfrm>
          <a:prstGeom prst="straightConnector1">
            <a:avLst/>
          </a:prstGeom>
          <a:ln w="666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Arrow Connector 84"/>
          <p:cNvCxnSpPr>
            <a:endCxn id="48" idx="2"/>
          </p:cNvCxnSpPr>
          <p:nvPr/>
        </p:nvCxnSpPr>
        <p:spPr>
          <a:xfrm>
            <a:off x="7626858" y="4470396"/>
            <a:ext cx="640026" cy="122"/>
          </a:xfrm>
          <a:prstGeom prst="straightConnector1">
            <a:avLst/>
          </a:prstGeom>
          <a:ln w="666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6512655" y="4147230"/>
            <a:ext cx="1167948" cy="646331"/>
          </a:xfrm>
          <a:prstGeom prst="rect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Calculate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Difference</a:t>
            </a:r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7" name="Straight Arrow Connector 86"/>
          <p:cNvCxnSpPr>
            <a:stCxn id="42" idx="3"/>
            <a:endCxn id="50" idx="2"/>
          </p:cNvCxnSpPr>
          <p:nvPr/>
        </p:nvCxnSpPr>
        <p:spPr>
          <a:xfrm>
            <a:off x="7404487" y="5858684"/>
            <a:ext cx="890291" cy="0"/>
          </a:xfrm>
          <a:prstGeom prst="straightConnector1">
            <a:avLst/>
          </a:prstGeom>
          <a:ln w="666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Arrow Connector 125"/>
          <p:cNvCxnSpPr/>
          <p:nvPr/>
        </p:nvCxnSpPr>
        <p:spPr>
          <a:xfrm>
            <a:off x="4522198" y="5478841"/>
            <a:ext cx="0" cy="773336"/>
          </a:xfrm>
          <a:prstGeom prst="straightConnector1">
            <a:avLst/>
          </a:prstGeom>
          <a:ln w="66675">
            <a:solidFill>
              <a:schemeClr val="bg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Straight Arrow Connector 140"/>
          <p:cNvCxnSpPr>
            <a:endCxn id="42" idx="1"/>
          </p:cNvCxnSpPr>
          <p:nvPr/>
        </p:nvCxnSpPr>
        <p:spPr>
          <a:xfrm>
            <a:off x="6217921" y="5858684"/>
            <a:ext cx="630002" cy="0"/>
          </a:xfrm>
          <a:prstGeom prst="straightConnector1">
            <a:avLst/>
          </a:prstGeom>
          <a:ln w="666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5" name="Straight Arrow Connector 144"/>
          <p:cNvCxnSpPr/>
          <p:nvPr/>
        </p:nvCxnSpPr>
        <p:spPr>
          <a:xfrm>
            <a:off x="6224675" y="5478841"/>
            <a:ext cx="2139" cy="773336"/>
          </a:xfrm>
          <a:prstGeom prst="straightConnector1">
            <a:avLst/>
          </a:prstGeom>
          <a:ln w="66675">
            <a:solidFill>
              <a:schemeClr val="bg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3" name="TextBox 182"/>
          <p:cNvSpPr txBox="1"/>
          <p:nvPr/>
        </p:nvSpPr>
        <p:spPr>
          <a:xfrm>
            <a:off x="0" y="0"/>
            <a:ext cx="1753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Workflow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8744405" y="6334780"/>
            <a:ext cx="1992085" cy="523220"/>
          </a:xfrm>
          <a:prstGeom prst="rect">
            <a:avLst/>
          </a:prstGeom>
          <a:solidFill>
            <a:schemeClr val="tx1">
              <a:alpha val="58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Justin Wells</a:t>
            </a:r>
          </a:p>
        </p:txBody>
      </p:sp>
      <p:cxnSp>
        <p:nvCxnSpPr>
          <p:cNvPr id="55" name="Straight Arrow Connector 54"/>
          <p:cNvCxnSpPr/>
          <p:nvPr/>
        </p:nvCxnSpPr>
        <p:spPr>
          <a:xfrm>
            <a:off x="5195900" y="1371600"/>
            <a:ext cx="0" cy="1467514"/>
          </a:xfrm>
          <a:prstGeom prst="straightConnector1">
            <a:avLst/>
          </a:prstGeom>
          <a:ln w="66675">
            <a:solidFill>
              <a:schemeClr val="bg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/>
          <p:cNvCxnSpPr/>
          <p:nvPr/>
        </p:nvCxnSpPr>
        <p:spPr>
          <a:xfrm>
            <a:off x="4522198" y="4470395"/>
            <a:ext cx="0" cy="1025387"/>
          </a:xfrm>
          <a:prstGeom prst="straightConnector1">
            <a:avLst/>
          </a:prstGeom>
          <a:ln w="66675">
            <a:solidFill>
              <a:schemeClr val="bg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/>
          <p:cNvCxnSpPr/>
          <p:nvPr/>
        </p:nvCxnSpPr>
        <p:spPr>
          <a:xfrm>
            <a:off x="5164685" y="1398494"/>
            <a:ext cx="1619305" cy="5014"/>
          </a:xfrm>
          <a:prstGeom prst="straightConnector1">
            <a:avLst/>
          </a:prstGeom>
          <a:ln w="666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/>
          <p:cNvCxnSpPr/>
          <p:nvPr/>
        </p:nvCxnSpPr>
        <p:spPr>
          <a:xfrm>
            <a:off x="5164685" y="2814262"/>
            <a:ext cx="1188461" cy="1"/>
          </a:xfrm>
          <a:prstGeom prst="straightConnector1">
            <a:avLst/>
          </a:prstGeom>
          <a:ln w="666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/>
          <p:cNvCxnSpPr/>
          <p:nvPr/>
        </p:nvCxnSpPr>
        <p:spPr>
          <a:xfrm>
            <a:off x="4497420" y="4479093"/>
            <a:ext cx="465694" cy="457"/>
          </a:xfrm>
          <a:prstGeom prst="straightConnector1">
            <a:avLst/>
          </a:prstGeom>
          <a:ln w="666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/>
          <p:cNvCxnSpPr/>
          <p:nvPr/>
        </p:nvCxnSpPr>
        <p:spPr>
          <a:xfrm>
            <a:off x="4163374" y="2098447"/>
            <a:ext cx="1032526" cy="0"/>
          </a:xfrm>
          <a:prstGeom prst="straightConnector1">
            <a:avLst/>
          </a:prstGeom>
          <a:ln w="66675">
            <a:solidFill>
              <a:schemeClr val="bg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8492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://www.fs.usda.gov/Internet/FSE_MEDIA/stelprdb541393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9572" y="-92189"/>
            <a:ext cx="9266918" cy="6950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8744405" y="6309320"/>
            <a:ext cx="1992085" cy="523220"/>
          </a:xfrm>
          <a:prstGeom prst="rect">
            <a:avLst/>
          </a:prstGeom>
          <a:solidFill>
            <a:schemeClr val="tx1">
              <a:alpha val="58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Justin Wells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8470232" y="0"/>
            <a:ext cx="2266257" cy="584775"/>
          </a:xfrm>
          <a:prstGeom prst="rect">
            <a:avLst/>
          </a:prstGeom>
          <a:solidFill>
            <a:schemeClr val="bg1">
              <a:alpha val="5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Study Area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05" t="16576" r="7561" b="9603"/>
          <a:stretch/>
        </p:blipFill>
        <p:spPr>
          <a:xfrm>
            <a:off x="2427097" y="978187"/>
            <a:ext cx="7351868" cy="4809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659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3" name="Straight Arrow Connector 82"/>
          <p:cNvCxnSpPr>
            <a:endCxn id="37" idx="1"/>
          </p:cNvCxnSpPr>
          <p:nvPr/>
        </p:nvCxnSpPr>
        <p:spPr>
          <a:xfrm flipV="1">
            <a:off x="5775703" y="4470396"/>
            <a:ext cx="736952" cy="2576"/>
          </a:xfrm>
          <a:prstGeom prst="straightConnector1">
            <a:avLst/>
          </a:prstGeom>
          <a:ln w="666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/>
          <p:cNvCxnSpPr/>
          <p:nvPr/>
        </p:nvCxnSpPr>
        <p:spPr>
          <a:xfrm>
            <a:off x="9612487" y="2821080"/>
            <a:ext cx="225211" cy="0"/>
          </a:xfrm>
          <a:prstGeom prst="straightConnector1">
            <a:avLst/>
          </a:prstGeom>
          <a:ln w="66675">
            <a:solidFill>
              <a:schemeClr val="bg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/>
          <p:cNvCxnSpPr/>
          <p:nvPr/>
        </p:nvCxnSpPr>
        <p:spPr>
          <a:xfrm>
            <a:off x="9587087" y="4479093"/>
            <a:ext cx="225211" cy="0"/>
          </a:xfrm>
          <a:prstGeom prst="straightConnector1">
            <a:avLst/>
          </a:prstGeom>
          <a:ln w="66675">
            <a:solidFill>
              <a:schemeClr val="bg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3" name="Straight Arrow Connector 172"/>
          <p:cNvCxnSpPr/>
          <p:nvPr/>
        </p:nvCxnSpPr>
        <p:spPr>
          <a:xfrm>
            <a:off x="8744405" y="5858683"/>
            <a:ext cx="1123495" cy="15006"/>
          </a:xfrm>
          <a:prstGeom prst="straightConnector1">
            <a:avLst/>
          </a:prstGeom>
          <a:ln w="66675">
            <a:solidFill>
              <a:schemeClr val="bg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2" name="Straight Arrow Connector 171"/>
          <p:cNvCxnSpPr/>
          <p:nvPr/>
        </p:nvCxnSpPr>
        <p:spPr>
          <a:xfrm>
            <a:off x="9561688" y="1398494"/>
            <a:ext cx="276010" cy="0"/>
          </a:xfrm>
          <a:prstGeom prst="straightConnector1">
            <a:avLst/>
          </a:prstGeom>
          <a:ln w="66675">
            <a:solidFill>
              <a:schemeClr val="bg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0" name="Straight Arrow Connector 159"/>
          <p:cNvCxnSpPr/>
          <p:nvPr/>
        </p:nvCxnSpPr>
        <p:spPr>
          <a:xfrm>
            <a:off x="5195900" y="1371600"/>
            <a:ext cx="0" cy="1467514"/>
          </a:xfrm>
          <a:prstGeom prst="straightConnector1">
            <a:avLst/>
          </a:prstGeom>
          <a:ln w="66675">
            <a:solidFill>
              <a:schemeClr val="bg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Arrow Connector 131"/>
          <p:cNvCxnSpPr/>
          <p:nvPr/>
        </p:nvCxnSpPr>
        <p:spPr>
          <a:xfrm>
            <a:off x="4522198" y="4470395"/>
            <a:ext cx="0" cy="1025387"/>
          </a:xfrm>
          <a:prstGeom prst="straightConnector1">
            <a:avLst/>
          </a:prstGeom>
          <a:ln w="66675">
            <a:solidFill>
              <a:schemeClr val="bg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/>
          <p:cNvCxnSpPr>
            <a:endCxn id="53" idx="2"/>
          </p:cNvCxnSpPr>
          <p:nvPr/>
        </p:nvCxnSpPr>
        <p:spPr>
          <a:xfrm>
            <a:off x="4522198" y="6225379"/>
            <a:ext cx="478046" cy="0"/>
          </a:xfrm>
          <a:prstGeom prst="straightConnector1">
            <a:avLst/>
          </a:prstGeom>
          <a:ln w="666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Oval 52"/>
          <p:cNvSpPr/>
          <p:nvPr/>
        </p:nvSpPr>
        <p:spPr>
          <a:xfrm>
            <a:off x="5000244" y="6017258"/>
            <a:ext cx="814872" cy="416242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Oval 53"/>
          <p:cNvSpPr/>
          <p:nvPr/>
        </p:nvSpPr>
        <p:spPr>
          <a:xfrm>
            <a:off x="4974493" y="5302257"/>
            <a:ext cx="831730" cy="396225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Oval 51"/>
          <p:cNvSpPr/>
          <p:nvPr/>
        </p:nvSpPr>
        <p:spPr>
          <a:xfrm>
            <a:off x="4963114" y="4281437"/>
            <a:ext cx="831730" cy="396225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Oval 44"/>
          <p:cNvSpPr/>
          <p:nvPr/>
        </p:nvSpPr>
        <p:spPr>
          <a:xfrm>
            <a:off x="8280400" y="1154599"/>
            <a:ext cx="1360319" cy="48779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3375974" y="1892702"/>
            <a:ext cx="787400" cy="41149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2940" y="1836837"/>
            <a:ext cx="2278188" cy="523220"/>
          </a:xfrm>
          <a:prstGeom prst="rect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Landsat 8 OLI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10116" y="5084871"/>
            <a:ext cx="2291012" cy="830997"/>
          </a:xfrm>
          <a:prstGeom prst="rect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Digital Elevation</a:t>
            </a:r>
          </a:p>
          <a:p>
            <a:pPr algn="ctr"/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Model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478569" y="1913781"/>
            <a:ext cx="582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Clip</a:t>
            </a:r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353146" y="2491097"/>
            <a:ext cx="1454244" cy="646331"/>
          </a:xfrm>
          <a:prstGeom prst="rect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Supervised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Classification</a:t>
            </a:r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783990" y="1218842"/>
            <a:ext cx="761747" cy="369332"/>
          </a:xfrm>
          <a:prstGeom prst="rect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NDVI</a:t>
            </a:r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8415220" y="1213828"/>
            <a:ext cx="1146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Reclassify</a:t>
            </a:r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060780" y="4294883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Filter</a:t>
            </a:r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5035132" y="5315703"/>
            <a:ext cx="710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Slope</a:t>
            </a:r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5035771" y="6040713"/>
            <a:ext cx="7614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Flow</a:t>
            </a:r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6847923" y="5674018"/>
            <a:ext cx="556564" cy="369332"/>
          </a:xfrm>
          <a:prstGeom prst="rect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CTI</a:t>
            </a:r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10300506" y="3178041"/>
            <a:ext cx="1758815" cy="954107"/>
          </a:xfrm>
          <a:prstGeom prst="rect">
            <a:avLst/>
          </a:prstGeom>
          <a:solidFill>
            <a:srgbClr val="00B0F0"/>
          </a:solidFill>
          <a:ln w="15875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Combined</a:t>
            </a:r>
          </a:p>
          <a:p>
            <a:pPr algn="ctr"/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Likelihood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Oval 45"/>
          <p:cNvSpPr/>
          <p:nvPr/>
        </p:nvSpPr>
        <p:spPr>
          <a:xfrm>
            <a:off x="8266884" y="2579557"/>
            <a:ext cx="1360319" cy="48779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8401704" y="2638786"/>
            <a:ext cx="1146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Reclassify</a:t>
            </a:r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Oval 47"/>
          <p:cNvSpPr/>
          <p:nvPr/>
        </p:nvSpPr>
        <p:spPr>
          <a:xfrm>
            <a:off x="8266884" y="4226623"/>
            <a:ext cx="1360319" cy="48779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8401704" y="4285852"/>
            <a:ext cx="1146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Reclassify</a:t>
            </a:r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Oval 49"/>
          <p:cNvSpPr/>
          <p:nvPr/>
        </p:nvSpPr>
        <p:spPr>
          <a:xfrm>
            <a:off x="8294778" y="5614789"/>
            <a:ext cx="1360319" cy="48779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8429598" y="5674018"/>
            <a:ext cx="1146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Reclassify</a:t>
            </a:r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0" name="Straight Arrow Connector 19"/>
          <p:cNvCxnSpPr>
            <a:stCxn id="6" idx="3"/>
            <a:endCxn id="8" idx="2"/>
          </p:cNvCxnSpPr>
          <p:nvPr/>
        </p:nvCxnSpPr>
        <p:spPr>
          <a:xfrm>
            <a:off x="2601128" y="2098447"/>
            <a:ext cx="774846" cy="0"/>
          </a:xfrm>
          <a:prstGeom prst="straightConnector1">
            <a:avLst/>
          </a:prstGeom>
          <a:ln w="666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/>
          <p:cNvCxnSpPr/>
          <p:nvPr/>
        </p:nvCxnSpPr>
        <p:spPr>
          <a:xfrm>
            <a:off x="2588304" y="5503680"/>
            <a:ext cx="774846" cy="0"/>
          </a:xfrm>
          <a:prstGeom prst="straightConnector1">
            <a:avLst/>
          </a:prstGeom>
          <a:ln w="666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>
            <a:endCxn id="30" idx="1"/>
          </p:cNvCxnSpPr>
          <p:nvPr/>
        </p:nvCxnSpPr>
        <p:spPr>
          <a:xfrm>
            <a:off x="5164685" y="1398494"/>
            <a:ext cx="1619305" cy="5014"/>
          </a:xfrm>
          <a:prstGeom prst="straightConnector1">
            <a:avLst/>
          </a:prstGeom>
          <a:ln w="666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/>
          <p:cNvCxnSpPr>
            <a:endCxn id="29" idx="1"/>
          </p:cNvCxnSpPr>
          <p:nvPr/>
        </p:nvCxnSpPr>
        <p:spPr>
          <a:xfrm>
            <a:off x="5164685" y="2814262"/>
            <a:ext cx="1188461" cy="1"/>
          </a:xfrm>
          <a:prstGeom prst="straightConnector1">
            <a:avLst/>
          </a:prstGeom>
          <a:ln w="666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/>
          <p:cNvCxnSpPr>
            <a:stCxn id="30" idx="3"/>
            <a:endCxn id="45" idx="2"/>
          </p:cNvCxnSpPr>
          <p:nvPr/>
        </p:nvCxnSpPr>
        <p:spPr>
          <a:xfrm flipV="1">
            <a:off x="7545737" y="1398494"/>
            <a:ext cx="734663" cy="5014"/>
          </a:xfrm>
          <a:prstGeom prst="straightConnector1">
            <a:avLst/>
          </a:prstGeom>
          <a:ln w="666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/>
          <p:cNvCxnSpPr>
            <a:stCxn id="29" idx="3"/>
            <a:endCxn id="46" idx="2"/>
          </p:cNvCxnSpPr>
          <p:nvPr/>
        </p:nvCxnSpPr>
        <p:spPr>
          <a:xfrm>
            <a:off x="7807390" y="2814263"/>
            <a:ext cx="459494" cy="9189"/>
          </a:xfrm>
          <a:prstGeom prst="straightConnector1">
            <a:avLst/>
          </a:prstGeom>
          <a:ln w="666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/>
          <p:cNvCxnSpPr>
            <a:endCxn id="52" idx="2"/>
          </p:cNvCxnSpPr>
          <p:nvPr/>
        </p:nvCxnSpPr>
        <p:spPr>
          <a:xfrm>
            <a:off x="4497420" y="4479093"/>
            <a:ext cx="465694" cy="457"/>
          </a:xfrm>
          <a:prstGeom prst="straightConnector1">
            <a:avLst/>
          </a:prstGeom>
          <a:ln w="666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/>
          <p:cNvCxnSpPr>
            <a:stCxn id="27" idx="6"/>
            <a:endCxn id="54" idx="2"/>
          </p:cNvCxnSpPr>
          <p:nvPr/>
        </p:nvCxnSpPr>
        <p:spPr>
          <a:xfrm>
            <a:off x="4156733" y="5489352"/>
            <a:ext cx="817760" cy="11018"/>
          </a:xfrm>
          <a:prstGeom prst="straightConnector1">
            <a:avLst/>
          </a:prstGeom>
          <a:ln w="666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Oval 26"/>
          <p:cNvSpPr/>
          <p:nvPr/>
        </p:nvSpPr>
        <p:spPr>
          <a:xfrm>
            <a:off x="3369333" y="5283607"/>
            <a:ext cx="787400" cy="41149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471927" y="5304686"/>
            <a:ext cx="582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Clip</a:t>
            </a:r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8" name="Straight Arrow Connector 77"/>
          <p:cNvCxnSpPr>
            <a:stCxn id="54" idx="6"/>
          </p:cNvCxnSpPr>
          <p:nvPr/>
        </p:nvCxnSpPr>
        <p:spPr>
          <a:xfrm flipV="1">
            <a:off x="5806223" y="5500369"/>
            <a:ext cx="452294" cy="1"/>
          </a:xfrm>
          <a:prstGeom prst="straightConnector1">
            <a:avLst/>
          </a:prstGeom>
          <a:ln w="66675">
            <a:solidFill>
              <a:schemeClr val="bg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/>
          <p:cNvCxnSpPr/>
          <p:nvPr/>
        </p:nvCxnSpPr>
        <p:spPr>
          <a:xfrm flipV="1">
            <a:off x="5804626" y="6225379"/>
            <a:ext cx="453891" cy="2"/>
          </a:xfrm>
          <a:prstGeom prst="straightConnector1">
            <a:avLst/>
          </a:prstGeom>
          <a:ln w="66675">
            <a:solidFill>
              <a:schemeClr val="bg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Arrow Connector 84"/>
          <p:cNvCxnSpPr>
            <a:endCxn id="48" idx="2"/>
          </p:cNvCxnSpPr>
          <p:nvPr/>
        </p:nvCxnSpPr>
        <p:spPr>
          <a:xfrm>
            <a:off x="7626858" y="4470396"/>
            <a:ext cx="640026" cy="122"/>
          </a:xfrm>
          <a:prstGeom prst="straightConnector1">
            <a:avLst/>
          </a:prstGeom>
          <a:ln w="666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6512655" y="4147230"/>
            <a:ext cx="1167948" cy="646331"/>
          </a:xfrm>
          <a:prstGeom prst="rect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Calculate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Difference</a:t>
            </a:r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7" name="Straight Arrow Connector 86"/>
          <p:cNvCxnSpPr>
            <a:stCxn id="42" idx="3"/>
            <a:endCxn id="50" idx="2"/>
          </p:cNvCxnSpPr>
          <p:nvPr/>
        </p:nvCxnSpPr>
        <p:spPr>
          <a:xfrm>
            <a:off x="7404487" y="5858684"/>
            <a:ext cx="890291" cy="0"/>
          </a:xfrm>
          <a:prstGeom prst="straightConnector1">
            <a:avLst/>
          </a:prstGeom>
          <a:ln w="666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Arrow Connector 89"/>
          <p:cNvCxnSpPr>
            <a:endCxn id="43" idx="1"/>
          </p:cNvCxnSpPr>
          <p:nvPr/>
        </p:nvCxnSpPr>
        <p:spPr>
          <a:xfrm>
            <a:off x="9867900" y="3655094"/>
            <a:ext cx="432606" cy="1"/>
          </a:xfrm>
          <a:prstGeom prst="straightConnector1">
            <a:avLst/>
          </a:prstGeom>
          <a:ln w="666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Arrow Connector 91"/>
          <p:cNvCxnSpPr/>
          <p:nvPr/>
        </p:nvCxnSpPr>
        <p:spPr>
          <a:xfrm>
            <a:off x="9837698" y="1371600"/>
            <a:ext cx="0" cy="4502089"/>
          </a:xfrm>
          <a:prstGeom prst="straightConnector1">
            <a:avLst/>
          </a:prstGeom>
          <a:ln w="66675">
            <a:solidFill>
              <a:schemeClr val="bg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Arrow Connector 125"/>
          <p:cNvCxnSpPr/>
          <p:nvPr/>
        </p:nvCxnSpPr>
        <p:spPr>
          <a:xfrm>
            <a:off x="4522198" y="5478841"/>
            <a:ext cx="0" cy="773336"/>
          </a:xfrm>
          <a:prstGeom prst="straightConnector1">
            <a:avLst/>
          </a:prstGeom>
          <a:ln w="66675">
            <a:solidFill>
              <a:schemeClr val="bg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Straight Arrow Connector 140"/>
          <p:cNvCxnSpPr>
            <a:endCxn id="42" idx="1"/>
          </p:cNvCxnSpPr>
          <p:nvPr/>
        </p:nvCxnSpPr>
        <p:spPr>
          <a:xfrm>
            <a:off x="6217921" y="5858684"/>
            <a:ext cx="630002" cy="0"/>
          </a:xfrm>
          <a:prstGeom prst="straightConnector1">
            <a:avLst/>
          </a:prstGeom>
          <a:ln w="666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5" name="Straight Arrow Connector 144"/>
          <p:cNvCxnSpPr/>
          <p:nvPr/>
        </p:nvCxnSpPr>
        <p:spPr>
          <a:xfrm>
            <a:off x="6236866" y="5478841"/>
            <a:ext cx="2139" cy="773336"/>
          </a:xfrm>
          <a:prstGeom prst="straightConnector1">
            <a:avLst/>
          </a:prstGeom>
          <a:ln w="66675">
            <a:solidFill>
              <a:schemeClr val="bg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3" name="TextBox 182"/>
          <p:cNvSpPr txBox="1"/>
          <p:nvPr/>
        </p:nvSpPr>
        <p:spPr>
          <a:xfrm>
            <a:off x="0" y="0"/>
            <a:ext cx="1753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Workflow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8744405" y="6334780"/>
            <a:ext cx="1992085" cy="523220"/>
          </a:xfrm>
          <a:prstGeom prst="rect">
            <a:avLst/>
          </a:prstGeom>
          <a:solidFill>
            <a:schemeClr val="tx1">
              <a:alpha val="58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Justin Wells</a:t>
            </a:r>
          </a:p>
        </p:txBody>
      </p:sp>
      <p:cxnSp>
        <p:nvCxnSpPr>
          <p:cNvPr id="67" name="Straight Arrow Connector 66"/>
          <p:cNvCxnSpPr>
            <a:stCxn id="8" idx="6"/>
          </p:cNvCxnSpPr>
          <p:nvPr/>
        </p:nvCxnSpPr>
        <p:spPr>
          <a:xfrm>
            <a:off x="4163374" y="2098447"/>
            <a:ext cx="1032526" cy="0"/>
          </a:xfrm>
          <a:prstGeom prst="straightConnector1">
            <a:avLst/>
          </a:prstGeom>
          <a:ln w="66675">
            <a:solidFill>
              <a:schemeClr val="bg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00568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4600" y="0"/>
            <a:ext cx="4343400" cy="682779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481762" y="0"/>
            <a:ext cx="1290638" cy="523220"/>
          </a:xfrm>
          <a:prstGeom prst="rect">
            <a:avLst/>
          </a:prstGeom>
          <a:blipFill dpi="0" rotWithShape="1">
            <a:blip r:embed="rId3">
              <a:alphaModFix amt="30000"/>
            </a:blip>
            <a:srcRect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NDVI</a:t>
            </a:r>
          </a:p>
        </p:txBody>
      </p:sp>
      <p:pic>
        <p:nvPicPr>
          <p:cNvPr id="3074" name="Picture 2" descr="http://www.tetracam.com/JPEGs/Tetrac6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9" t="13635" r="20510" b="2273"/>
          <a:stretch/>
        </p:blipFill>
        <p:spPr bwMode="auto">
          <a:xfrm>
            <a:off x="6858000" y="1470795"/>
            <a:ext cx="5257800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68000" y="5105400"/>
            <a:ext cx="766763" cy="17377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10026" y="5117948"/>
            <a:ext cx="1039506" cy="1057275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351963" y="5736013"/>
            <a:ext cx="2214884" cy="104578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51963" y="5820023"/>
            <a:ext cx="2350219" cy="3552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8744405" y="6334780"/>
            <a:ext cx="1992085" cy="523220"/>
          </a:xfrm>
          <a:prstGeom prst="rect">
            <a:avLst/>
          </a:prstGeom>
          <a:solidFill>
            <a:schemeClr val="tx1">
              <a:alpha val="58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Justin Wells</a:t>
            </a:r>
          </a:p>
        </p:txBody>
      </p:sp>
    </p:spTree>
    <p:extLst>
      <p:ext uri="{BB962C8B-B14F-4D97-AF65-F5344CB8AC3E}">
        <p14:creationId xmlns:p14="http://schemas.microsoft.com/office/powerpoint/2010/main" val="2845952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4600" y="0"/>
            <a:ext cx="4343400" cy="682779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481762" y="0"/>
            <a:ext cx="1290638" cy="523220"/>
          </a:xfrm>
          <a:prstGeom prst="rect">
            <a:avLst/>
          </a:prstGeom>
          <a:blipFill dpi="0" rotWithShape="1">
            <a:blip r:embed="rId3">
              <a:alphaModFix amt="30000"/>
            </a:blip>
            <a:srcRect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NDVI</a:t>
            </a:r>
          </a:p>
        </p:txBody>
      </p:sp>
      <p:pic>
        <p:nvPicPr>
          <p:cNvPr id="3074" name="Picture 2" descr="http://www.tetracam.com/JPEGs/Tetrac6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9" t="13635" r="20510" b="2273"/>
          <a:stretch/>
        </p:blipFill>
        <p:spPr bwMode="auto">
          <a:xfrm>
            <a:off x="6858000" y="1470795"/>
            <a:ext cx="5257800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68000" y="5105400"/>
            <a:ext cx="766763" cy="17377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90600" y="3962400"/>
            <a:ext cx="838200" cy="523220"/>
          </a:xfrm>
          <a:prstGeom prst="rect">
            <a:avLst/>
          </a:prstGeom>
          <a:blipFill dpi="0" rotWithShape="1">
            <a:blip r:embed="rId3">
              <a:alphaModFix amt="30000"/>
            </a:blip>
            <a:srcRect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pPr algn="ctr"/>
            <a:r>
              <a:rPr lang="en-US" sz="2800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NIR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0134600" y="1801368"/>
            <a:ext cx="916781" cy="2286000"/>
          </a:xfrm>
          <a:prstGeom prst="rect">
            <a:avLst/>
          </a:prstGeom>
          <a:solidFill>
            <a:schemeClr val="bg1"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10026" y="5117948"/>
            <a:ext cx="1039506" cy="1057275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4351963" y="5736013"/>
            <a:ext cx="2214884" cy="104578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51963" y="5820023"/>
            <a:ext cx="2350219" cy="3552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8744405" y="6334780"/>
            <a:ext cx="1992085" cy="523220"/>
          </a:xfrm>
          <a:prstGeom prst="rect">
            <a:avLst/>
          </a:prstGeom>
          <a:solidFill>
            <a:schemeClr val="tx1">
              <a:alpha val="58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Justin Wells</a:t>
            </a:r>
          </a:p>
        </p:txBody>
      </p:sp>
    </p:spTree>
    <p:extLst>
      <p:ext uri="{BB962C8B-B14F-4D97-AF65-F5344CB8AC3E}">
        <p14:creationId xmlns:p14="http://schemas.microsoft.com/office/powerpoint/2010/main" val="3527284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4600" y="0"/>
            <a:ext cx="4343400" cy="682779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481762" y="0"/>
            <a:ext cx="1290638" cy="523220"/>
          </a:xfrm>
          <a:prstGeom prst="rect">
            <a:avLst/>
          </a:prstGeom>
          <a:blipFill dpi="0" rotWithShape="1">
            <a:blip r:embed="rId3">
              <a:alphaModFix amt="30000"/>
            </a:blip>
            <a:srcRect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NDVI</a:t>
            </a:r>
          </a:p>
        </p:txBody>
      </p:sp>
      <p:pic>
        <p:nvPicPr>
          <p:cNvPr id="3074" name="Picture 2" descr="http://www.tetracam.com/JPEGs/Tetrac6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9" t="13635" r="20510" b="2273"/>
          <a:stretch/>
        </p:blipFill>
        <p:spPr bwMode="auto">
          <a:xfrm>
            <a:off x="6858000" y="1470795"/>
            <a:ext cx="5257800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68000" y="5105400"/>
            <a:ext cx="766763" cy="17377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14400" y="3962400"/>
            <a:ext cx="1676400" cy="523220"/>
          </a:xfrm>
          <a:prstGeom prst="rect">
            <a:avLst/>
          </a:prstGeom>
          <a:blipFill dpi="0" rotWithShape="1">
            <a:blip r:embed="rId3">
              <a:alphaModFix amt="30000"/>
            </a:blip>
            <a:srcRect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pPr algn="ctr"/>
            <a:r>
              <a:rPr lang="en-US" sz="2800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NIR – red </a:t>
            </a:r>
          </a:p>
        </p:txBody>
      </p:sp>
      <p:sp>
        <p:nvSpPr>
          <p:cNvPr id="4" name="Rectangle 3"/>
          <p:cNvSpPr/>
          <p:nvPr/>
        </p:nvSpPr>
        <p:spPr>
          <a:xfrm>
            <a:off x="10134600" y="1801368"/>
            <a:ext cx="916781" cy="2286000"/>
          </a:xfrm>
          <a:prstGeom prst="rect">
            <a:avLst/>
          </a:prstGeom>
          <a:solidFill>
            <a:schemeClr val="bg1"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9302750" y="1801368"/>
            <a:ext cx="298450" cy="2286000"/>
          </a:xfrm>
          <a:prstGeom prst="rect">
            <a:avLst/>
          </a:prstGeom>
          <a:solidFill>
            <a:schemeClr val="bg1"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10026" y="5117948"/>
            <a:ext cx="1039506" cy="1057275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4351963" y="5736013"/>
            <a:ext cx="2214884" cy="104578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51963" y="5820023"/>
            <a:ext cx="2350219" cy="3552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8744405" y="6334780"/>
            <a:ext cx="1992085" cy="523220"/>
          </a:xfrm>
          <a:prstGeom prst="rect">
            <a:avLst/>
          </a:prstGeom>
          <a:solidFill>
            <a:schemeClr val="tx1">
              <a:alpha val="58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Justin Wells</a:t>
            </a:r>
          </a:p>
        </p:txBody>
      </p:sp>
    </p:spTree>
    <p:extLst>
      <p:ext uri="{BB962C8B-B14F-4D97-AF65-F5344CB8AC3E}">
        <p14:creationId xmlns:p14="http://schemas.microsoft.com/office/powerpoint/2010/main" val="2468192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4600" y="0"/>
            <a:ext cx="4343400" cy="682779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481762" y="0"/>
            <a:ext cx="1290638" cy="523220"/>
          </a:xfrm>
          <a:prstGeom prst="rect">
            <a:avLst/>
          </a:prstGeom>
          <a:blipFill dpi="0" rotWithShape="1">
            <a:blip r:embed="rId3">
              <a:alphaModFix amt="30000"/>
            </a:blip>
            <a:srcRect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NDVI</a:t>
            </a:r>
          </a:p>
        </p:txBody>
      </p:sp>
      <p:pic>
        <p:nvPicPr>
          <p:cNvPr id="3074" name="Picture 2" descr="http://www.tetracam.com/JPEGs/Tetrac6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9" t="13635" r="20510" b="2273"/>
          <a:stretch/>
        </p:blipFill>
        <p:spPr bwMode="auto">
          <a:xfrm>
            <a:off x="6858000" y="1470795"/>
            <a:ext cx="5257800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68000" y="5105400"/>
            <a:ext cx="766763" cy="17377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14400" y="3962400"/>
            <a:ext cx="1752600" cy="954107"/>
          </a:xfrm>
          <a:prstGeom prst="rect">
            <a:avLst/>
          </a:prstGeom>
          <a:blipFill dpi="0" rotWithShape="1">
            <a:blip r:embed="rId3">
              <a:alphaModFix amt="30000"/>
            </a:blip>
            <a:srcRect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pPr algn="ctr"/>
            <a:r>
              <a:rPr lang="en-US" sz="2800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NIR – red 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NIR + red</a:t>
            </a:r>
          </a:p>
        </p:txBody>
      </p:sp>
      <p:sp>
        <p:nvSpPr>
          <p:cNvPr id="4" name="Rectangle 3"/>
          <p:cNvSpPr/>
          <p:nvPr/>
        </p:nvSpPr>
        <p:spPr>
          <a:xfrm>
            <a:off x="10134600" y="1801368"/>
            <a:ext cx="916781" cy="2286000"/>
          </a:xfrm>
          <a:prstGeom prst="rect">
            <a:avLst/>
          </a:prstGeom>
          <a:solidFill>
            <a:schemeClr val="bg1"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9302750" y="1801368"/>
            <a:ext cx="298450" cy="2286000"/>
          </a:xfrm>
          <a:prstGeom prst="rect">
            <a:avLst/>
          </a:prstGeom>
          <a:solidFill>
            <a:schemeClr val="bg1"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10026" y="5117948"/>
            <a:ext cx="1039506" cy="1057275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4351963" y="5736013"/>
            <a:ext cx="2214884" cy="104578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51963" y="5820023"/>
            <a:ext cx="2350219" cy="3552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8744405" y="6334780"/>
            <a:ext cx="1992085" cy="523220"/>
          </a:xfrm>
          <a:prstGeom prst="rect">
            <a:avLst/>
          </a:prstGeom>
          <a:solidFill>
            <a:schemeClr val="tx1">
              <a:alpha val="58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Justin Wells</a:t>
            </a:r>
          </a:p>
        </p:txBody>
      </p:sp>
    </p:spTree>
    <p:extLst>
      <p:ext uri="{BB962C8B-B14F-4D97-AF65-F5344CB8AC3E}">
        <p14:creationId xmlns:p14="http://schemas.microsoft.com/office/powerpoint/2010/main" val="610104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4600" y="0"/>
            <a:ext cx="4343400" cy="682779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599" y="32163"/>
            <a:ext cx="4360025" cy="682583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85727" y="1256145"/>
            <a:ext cx="653473" cy="461941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9143998" y="1256145"/>
            <a:ext cx="2264231" cy="338554"/>
          </a:xfrm>
          <a:prstGeom prst="rect">
            <a:avLst/>
          </a:prstGeom>
          <a:solidFill>
            <a:schemeClr val="tx1">
              <a:alpha val="67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Healthy Vegetation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143997" y="5567778"/>
            <a:ext cx="1650343" cy="338554"/>
          </a:xfrm>
          <a:prstGeom prst="rect">
            <a:avLst/>
          </a:prstGeom>
          <a:solidFill>
            <a:schemeClr val="tx1">
              <a:alpha val="67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 Vegetation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143998" y="3042630"/>
            <a:ext cx="1828802" cy="584775"/>
          </a:xfrm>
          <a:prstGeom prst="rect">
            <a:avLst/>
          </a:prstGeom>
          <a:solidFill>
            <a:schemeClr val="tx1">
              <a:alpha val="67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Stressed Vegetation or Pine Forest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481762" y="0"/>
            <a:ext cx="1290638" cy="523220"/>
          </a:xfrm>
          <a:prstGeom prst="rect">
            <a:avLst/>
          </a:prstGeom>
          <a:blipFill dpi="0" rotWithShape="1">
            <a:blip r:embed="rId5">
              <a:alphaModFix amt="30000"/>
            </a:blip>
            <a:srcRect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NDVI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10026" y="5117948"/>
            <a:ext cx="1039506" cy="1057275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4351963" y="5736013"/>
            <a:ext cx="2214884" cy="104578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51963" y="5820023"/>
            <a:ext cx="2350219" cy="35520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8744405" y="6334780"/>
            <a:ext cx="1992085" cy="523220"/>
          </a:xfrm>
          <a:prstGeom prst="rect">
            <a:avLst/>
          </a:prstGeom>
          <a:solidFill>
            <a:schemeClr val="tx1">
              <a:alpha val="58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Justin Wells</a:t>
            </a:r>
          </a:p>
        </p:txBody>
      </p:sp>
    </p:spTree>
    <p:extLst>
      <p:ext uri="{BB962C8B-B14F-4D97-AF65-F5344CB8AC3E}">
        <p14:creationId xmlns:p14="http://schemas.microsoft.com/office/powerpoint/2010/main" val="4262497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t="721"/>
          <a:stretch/>
        </p:blipFill>
        <p:spPr>
          <a:xfrm>
            <a:off x="2558242" y="74815"/>
            <a:ext cx="4299758" cy="574520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481762" y="0"/>
            <a:ext cx="3043238" cy="523220"/>
          </a:xfrm>
          <a:prstGeom prst="rect">
            <a:avLst/>
          </a:prstGeom>
          <a:blipFill dpi="0" rotWithShape="1">
            <a:blip r:embed="rId3">
              <a:alphaModFix amt="30000"/>
            </a:blip>
            <a:srcRect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NDVI Reclassified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10026" y="5117948"/>
            <a:ext cx="1039506" cy="1057275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4351963" y="5736013"/>
            <a:ext cx="2214884" cy="104578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51963" y="5820023"/>
            <a:ext cx="2350219" cy="3552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89474" y="1927601"/>
            <a:ext cx="802026" cy="2039635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8615228" y="1968851"/>
            <a:ext cx="1369204" cy="338554"/>
          </a:xfrm>
          <a:prstGeom prst="rect">
            <a:avLst/>
          </a:prstGeom>
          <a:solidFill>
            <a:schemeClr val="tx1">
              <a:alpha val="67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Most Likely</a:t>
            </a:r>
            <a:endParaRPr lang="en-US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615228" y="3537012"/>
            <a:ext cx="1369204" cy="338554"/>
          </a:xfrm>
          <a:prstGeom prst="rect">
            <a:avLst/>
          </a:prstGeom>
          <a:solidFill>
            <a:schemeClr val="tx1">
              <a:alpha val="67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Least Likely</a:t>
            </a:r>
            <a:endParaRPr lang="en-US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744405" y="6334780"/>
            <a:ext cx="1992085" cy="523220"/>
          </a:xfrm>
          <a:prstGeom prst="rect">
            <a:avLst/>
          </a:prstGeom>
          <a:solidFill>
            <a:schemeClr val="tx1">
              <a:alpha val="58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Justin Wells</a:t>
            </a:r>
          </a:p>
        </p:txBody>
      </p:sp>
    </p:spTree>
    <p:extLst>
      <p:ext uri="{BB962C8B-B14F-4D97-AF65-F5344CB8AC3E}">
        <p14:creationId xmlns:p14="http://schemas.microsoft.com/office/powerpoint/2010/main" val="691083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4600" y="0"/>
            <a:ext cx="4343400" cy="682779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481762" y="0"/>
            <a:ext cx="4186238" cy="523220"/>
          </a:xfrm>
          <a:prstGeom prst="rect">
            <a:avLst/>
          </a:prstGeom>
          <a:blipFill dpi="0" rotWithShape="1">
            <a:blip r:embed="rId3">
              <a:alphaModFix amt="30000"/>
            </a:blip>
            <a:srcRect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Supervised Classification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874163" y="1505680"/>
            <a:ext cx="3574761" cy="2585323"/>
          </a:xfrm>
          <a:prstGeom prst="rect">
            <a:avLst/>
          </a:prstGeom>
          <a:blipFill dpi="0" rotWithShape="1">
            <a:blip r:embed="rId3">
              <a:alphaModFix amt="30000"/>
            </a:blip>
            <a:srcRect/>
            <a:tile tx="0" ty="0" sx="100000" sy="100000" flip="none" algn="tl"/>
          </a:blipFill>
          <a:ln w="127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Maximum Likelihood</a:t>
            </a:r>
          </a:p>
          <a:p>
            <a:pPr algn="ctr">
              <a:lnSpc>
                <a:spcPct val="150000"/>
              </a:lnSpc>
            </a:pP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Bands 2-7</a:t>
            </a:r>
          </a:p>
          <a:p>
            <a:pPr algn="ctr">
              <a:lnSpc>
                <a:spcPct val="150000"/>
              </a:lnSpc>
            </a:pP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classes</a:t>
            </a:r>
          </a:p>
          <a:p>
            <a:pPr algn="ctr">
              <a:lnSpc>
                <a:spcPct val="150000"/>
              </a:lnSpc>
            </a:pP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 GDE </a:t>
            </a: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reference 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sites (722 pixels)</a:t>
            </a:r>
          </a:p>
          <a:p>
            <a:pPr algn="ctr">
              <a:lnSpc>
                <a:spcPct val="150000"/>
              </a:lnSpc>
            </a:pP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91 total </a:t>
            </a: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reference sites 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sites (6,529 pixels)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10026" y="5117948"/>
            <a:ext cx="1039506" cy="1057275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4351963" y="5736013"/>
            <a:ext cx="2214884" cy="104578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51963" y="5820023"/>
            <a:ext cx="2350219" cy="3552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744405" y="6334780"/>
            <a:ext cx="1992085" cy="523220"/>
          </a:xfrm>
          <a:prstGeom prst="rect">
            <a:avLst/>
          </a:prstGeom>
          <a:solidFill>
            <a:schemeClr val="tx1">
              <a:alpha val="58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Justin Wells</a:t>
            </a:r>
          </a:p>
        </p:txBody>
      </p:sp>
    </p:spTree>
    <p:extLst>
      <p:ext uri="{BB962C8B-B14F-4D97-AF65-F5344CB8AC3E}">
        <p14:creationId xmlns:p14="http://schemas.microsoft.com/office/powerpoint/2010/main" val="3076333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1750" y="0"/>
            <a:ext cx="4286250" cy="581324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481762" y="0"/>
            <a:ext cx="4186238" cy="523220"/>
          </a:xfrm>
          <a:prstGeom prst="rect">
            <a:avLst/>
          </a:prstGeom>
          <a:blipFill dpi="0" rotWithShape="1">
            <a:blip r:embed="rId3">
              <a:alphaModFix amt="30000"/>
            </a:blip>
            <a:srcRect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Supervised Classification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874164" y="1505680"/>
            <a:ext cx="3429000" cy="2169825"/>
          </a:xfrm>
          <a:prstGeom prst="rect">
            <a:avLst/>
          </a:prstGeom>
          <a:blipFill dpi="0" rotWithShape="1">
            <a:blip r:embed="rId3">
              <a:alphaModFix amt="30000"/>
            </a:blip>
            <a:srcRect/>
            <a:tile tx="0" ty="0" sx="100000" sy="100000" flip="none" algn="tl"/>
          </a:blipFill>
          <a:ln w="127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Maximum Likelihood</a:t>
            </a:r>
          </a:p>
          <a:p>
            <a:pPr algn="ctr">
              <a:lnSpc>
                <a:spcPct val="150000"/>
              </a:lnSpc>
            </a:pP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Bands 2-7</a:t>
            </a:r>
          </a:p>
          <a:p>
            <a:pPr algn="ctr">
              <a:lnSpc>
                <a:spcPct val="150000"/>
              </a:lnSpc>
            </a:pP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classes</a:t>
            </a:r>
          </a:p>
          <a:p>
            <a:pPr algn="ctr">
              <a:lnSpc>
                <a:spcPct val="150000"/>
              </a:lnSpc>
            </a:pP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 GDE training sites (722 pixels)</a:t>
            </a:r>
          </a:p>
          <a:p>
            <a:pPr algn="ctr">
              <a:lnSpc>
                <a:spcPct val="150000"/>
              </a:lnSpc>
            </a:pP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91 total training sites (6,529 pixels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351963" y="5736013"/>
            <a:ext cx="2214884" cy="104578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1963" y="5820023"/>
            <a:ext cx="2350219" cy="35520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467194" y="5455720"/>
            <a:ext cx="2214884" cy="104578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10026" y="5117948"/>
            <a:ext cx="1039506" cy="105727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95970" y="4098752"/>
            <a:ext cx="863525" cy="1356968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8387171" y="4246032"/>
            <a:ext cx="1369204" cy="338554"/>
          </a:xfrm>
          <a:prstGeom prst="rect">
            <a:avLst/>
          </a:prstGeom>
          <a:solidFill>
            <a:schemeClr val="tx1">
              <a:alpha val="67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Most Likely</a:t>
            </a:r>
            <a:endParaRPr lang="en-US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388872" y="5121129"/>
            <a:ext cx="1369204" cy="338554"/>
          </a:xfrm>
          <a:prstGeom prst="rect">
            <a:avLst/>
          </a:prstGeom>
          <a:solidFill>
            <a:schemeClr val="tx1">
              <a:alpha val="67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Least Likely</a:t>
            </a:r>
            <a:endParaRPr lang="en-US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744405" y="6334780"/>
            <a:ext cx="1992085" cy="523220"/>
          </a:xfrm>
          <a:prstGeom prst="rect">
            <a:avLst/>
          </a:prstGeom>
          <a:solidFill>
            <a:schemeClr val="tx1">
              <a:alpha val="58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Justin Wells</a:t>
            </a:r>
          </a:p>
        </p:txBody>
      </p:sp>
    </p:spTree>
    <p:extLst>
      <p:ext uri="{BB962C8B-B14F-4D97-AF65-F5344CB8AC3E}">
        <p14:creationId xmlns:p14="http://schemas.microsoft.com/office/powerpoint/2010/main" val="514409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 descr="Splashing, Splash, Aqua, Water, Rain, Pouring, Photo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55000"/>
                    </a14:imgEffect>
                    <a14:imgEffect>
                      <a14:brightnessContrast bright="-5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172200" y="0"/>
            <a:ext cx="5867400" cy="523220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Compound Topography Index (CTI)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5"/>
          <a:srcRect r="78524" b="758"/>
          <a:stretch/>
        </p:blipFill>
        <p:spPr>
          <a:xfrm>
            <a:off x="678252" y="2852936"/>
            <a:ext cx="3213577" cy="3221706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1051668" y="1772816"/>
            <a:ext cx="2466743" cy="954107"/>
          </a:xfrm>
          <a:prstGeom prst="rect">
            <a:avLst/>
          </a:prstGeom>
          <a:solidFill>
            <a:schemeClr val="tx1">
              <a:alpha val="58000"/>
            </a:schemeClr>
          </a:solidFill>
          <a:ln w="1587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Calculate Flow Direction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744405" y="6309320"/>
            <a:ext cx="1992085" cy="523220"/>
          </a:xfrm>
          <a:prstGeom prst="rect">
            <a:avLst/>
          </a:prstGeom>
          <a:solidFill>
            <a:schemeClr val="tx1">
              <a:alpha val="58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Justin Wells</a:t>
            </a:r>
          </a:p>
        </p:txBody>
      </p:sp>
    </p:spTree>
    <p:extLst>
      <p:ext uri="{BB962C8B-B14F-4D97-AF65-F5344CB8AC3E}">
        <p14:creationId xmlns:p14="http://schemas.microsoft.com/office/powerpoint/2010/main" val="602245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://www.fs.usda.gov/Internet/FSE_MEDIA/stelprdb541393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9572" y="-92189"/>
            <a:ext cx="9266918" cy="6950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8470232" y="0"/>
            <a:ext cx="2266257" cy="584775"/>
          </a:xfrm>
          <a:prstGeom prst="rect">
            <a:avLst/>
          </a:prstGeom>
          <a:solidFill>
            <a:schemeClr val="bg1">
              <a:alpha val="5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Study Area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05" t="16576" r="7561" b="9603"/>
          <a:stretch/>
        </p:blipFill>
        <p:spPr>
          <a:xfrm>
            <a:off x="2427097" y="978187"/>
            <a:ext cx="7351868" cy="480943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641850" y="2584450"/>
            <a:ext cx="1212850" cy="89535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8744405" y="6309320"/>
            <a:ext cx="1992085" cy="523220"/>
          </a:xfrm>
          <a:prstGeom prst="rect">
            <a:avLst/>
          </a:prstGeom>
          <a:solidFill>
            <a:schemeClr val="tx1">
              <a:alpha val="58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Justin Wells</a:t>
            </a:r>
          </a:p>
        </p:txBody>
      </p:sp>
    </p:spTree>
    <p:extLst>
      <p:ext uri="{BB962C8B-B14F-4D97-AF65-F5344CB8AC3E}">
        <p14:creationId xmlns:p14="http://schemas.microsoft.com/office/powerpoint/2010/main" val="1392892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 descr="Splashing, Splash, Aqua, Water, Rain, Pouring, Photo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55000"/>
                    </a14:imgEffect>
                    <a14:imgEffect>
                      <a14:brightnessContrast bright="-5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172200" y="0"/>
            <a:ext cx="5867400" cy="523220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Compound Topography Index (CTI)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5"/>
          <a:srcRect l="52269" r="26338" b="758"/>
          <a:stretch/>
        </p:blipFill>
        <p:spPr>
          <a:xfrm>
            <a:off x="4495422" y="2852936"/>
            <a:ext cx="3201156" cy="3221706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5"/>
          <a:srcRect r="78524" b="758"/>
          <a:stretch/>
        </p:blipFill>
        <p:spPr>
          <a:xfrm>
            <a:off x="678252" y="2852936"/>
            <a:ext cx="3213577" cy="3221706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1051668" y="1772816"/>
            <a:ext cx="2466743" cy="954107"/>
          </a:xfrm>
          <a:prstGeom prst="rect">
            <a:avLst/>
          </a:prstGeom>
          <a:solidFill>
            <a:schemeClr val="tx1">
              <a:alpha val="58000"/>
            </a:schemeClr>
          </a:solidFill>
          <a:ln w="1587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Calculate Flow Direction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633220" y="1772816"/>
            <a:ext cx="2925560" cy="954107"/>
          </a:xfrm>
          <a:prstGeom prst="rect">
            <a:avLst/>
          </a:prstGeom>
          <a:solidFill>
            <a:schemeClr val="tx1">
              <a:alpha val="58000"/>
            </a:schemeClr>
          </a:solidFill>
          <a:ln w="1587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Calculate Contributing Cells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744405" y="6309320"/>
            <a:ext cx="1992085" cy="523220"/>
          </a:xfrm>
          <a:prstGeom prst="rect">
            <a:avLst/>
          </a:prstGeom>
          <a:solidFill>
            <a:schemeClr val="tx1">
              <a:alpha val="58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Justin Wells</a:t>
            </a:r>
          </a:p>
        </p:txBody>
      </p:sp>
    </p:spTree>
    <p:extLst>
      <p:ext uri="{BB962C8B-B14F-4D97-AF65-F5344CB8AC3E}">
        <p14:creationId xmlns:p14="http://schemas.microsoft.com/office/powerpoint/2010/main" val="1397191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 descr="Splashing, Splash, Aqua, Water, Rain, Pouring, Photo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55000"/>
                    </a14:imgEffect>
                    <a14:imgEffect>
                      <a14:brightnessContrast bright="-5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172200" y="0"/>
            <a:ext cx="5867400" cy="523220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Compound Topography Index (CTI)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/>
          <a:srcRect l="78387" b="758"/>
          <a:stretch/>
        </p:blipFill>
        <p:spPr>
          <a:xfrm>
            <a:off x="8286787" y="2498415"/>
            <a:ext cx="3240360" cy="322798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5"/>
          <a:srcRect l="52269" r="26338" b="758"/>
          <a:stretch/>
        </p:blipFill>
        <p:spPr>
          <a:xfrm>
            <a:off x="4482038" y="2492896"/>
            <a:ext cx="3201156" cy="3221706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5"/>
          <a:srcRect r="78524" b="758"/>
          <a:stretch/>
        </p:blipFill>
        <p:spPr>
          <a:xfrm>
            <a:off x="664868" y="2492896"/>
            <a:ext cx="3213577" cy="3221706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1038284" y="1412776"/>
            <a:ext cx="2466743" cy="954107"/>
          </a:xfrm>
          <a:prstGeom prst="rect">
            <a:avLst/>
          </a:prstGeom>
          <a:solidFill>
            <a:schemeClr val="tx1">
              <a:alpha val="58000"/>
            </a:schemeClr>
          </a:solidFill>
          <a:ln w="1587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Calculate Flow Direction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619836" y="1412776"/>
            <a:ext cx="2925560" cy="954107"/>
          </a:xfrm>
          <a:prstGeom prst="rect">
            <a:avLst/>
          </a:prstGeom>
          <a:solidFill>
            <a:schemeClr val="tx1">
              <a:alpha val="58000"/>
            </a:schemeClr>
          </a:solidFill>
          <a:ln w="1587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Calculate Contributing Cells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8805677" y="1412776"/>
            <a:ext cx="2202579" cy="954107"/>
          </a:xfrm>
          <a:prstGeom prst="rect">
            <a:avLst/>
          </a:prstGeom>
          <a:solidFill>
            <a:schemeClr val="tx1">
              <a:alpha val="58000"/>
            </a:schemeClr>
          </a:solidFill>
          <a:ln w="1587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Output Flow Accumulation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744405" y="6309320"/>
            <a:ext cx="1992085" cy="523220"/>
          </a:xfrm>
          <a:prstGeom prst="rect">
            <a:avLst/>
          </a:prstGeom>
          <a:solidFill>
            <a:schemeClr val="tx1">
              <a:alpha val="58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Justin Wells</a:t>
            </a:r>
          </a:p>
        </p:txBody>
      </p:sp>
    </p:spTree>
    <p:extLst>
      <p:ext uri="{BB962C8B-B14F-4D97-AF65-F5344CB8AC3E}">
        <p14:creationId xmlns:p14="http://schemas.microsoft.com/office/powerpoint/2010/main" val="2810305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 descr="Splashing, Splash, Aqua, Water, Rain, Pouring, Photo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55000"/>
                    </a14:imgEffect>
                    <a14:imgEffect>
                      <a14:brightnessContrast bright="-5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172200" y="0"/>
            <a:ext cx="5867400" cy="523220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Compound Topography Index (CTI)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/>
          <a:srcRect l="78387" b="758"/>
          <a:stretch/>
        </p:blipFill>
        <p:spPr>
          <a:xfrm>
            <a:off x="8286787" y="2498415"/>
            <a:ext cx="3240360" cy="3227986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8805677" y="1412776"/>
            <a:ext cx="2202579" cy="954107"/>
          </a:xfrm>
          <a:prstGeom prst="rect">
            <a:avLst/>
          </a:prstGeom>
          <a:solidFill>
            <a:schemeClr val="tx1">
              <a:alpha val="58000"/>
            </a:schemeClr>
          </a:solidFill>
          <a:ln w="1587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Output Flow Accumulation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/>
          <a:srcRect l="632" t="2235" r="487" b="1676"/>
          <a:stretch/>
        </p:blipFill>
        <p:spPr>
          <a:xfrm>
            <a:off x="990600" y="3104963"/>
            <a:ext cx="6761584" cy="154817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744405" y="6309320"/>
            <a:ext cx="1992085" cy="523220"/>
          </a:xfrm>
          <a:prstGeom prst="rect">
            <a:avLst/>
          </a:prstGeom>
          <a:solidFill>
            <a:schemeClr val="tx1">
              <a:alpha val="58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Justin Wells</a:t>
            </a:r>
          </a:p>
        </p:txBody>
      </p:sp>
    </p:spTree>
    <p:extLst>
      <p:ext uri="{BB962C8B-B14F-4D97-AF65-F5344CB8AC3E}">
        <p14:creationId xmlns:p14="http://schemas.microsoft.com/office/powerpoint/2010/main" val="3075139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85727" y="1256145"/>
            <a:ext cx="653473" cy="4619410"/>
          </a:xfrm>
          <a:prstGeom prst="rect">
            <a:avLst/>
          </a:prstGeom>
          <a:ln w="12700">
            <a:solidFill>
              <a:schemeClr val="bg1">
                <a:lumMod val="95000"/>
              </a:schemeClr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9006816" y="1143000"/>
            <a:ext cx="1584983" cy="523220"/>
          </a:xfrm>
          <a:prstGeom prst="rect">
            <a:avLst/>
          </a:prstGeom>
          <a:solidFill>
            <a:schemeClr val="tx1">
              <a:alpha val="67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High CTI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147752" y="5474403"/>
            <a:ext cx="1143000" cy="523220"/>
          </a:xfrm>
          <a:prstGeom prst="rect">
            <a:avLst/>
          </a:prstGeom>
          <a:solidFill>
            <a:schemeClr val="tx1">
              <a:alpha val="67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006817" y="5423820"/>
            <a:ext cx="2124075" cy="523220"/>
          </a:xfrm>
          <a:prstGeom prst="rect">
            <a:avLst/>
          </a:prstGeom>
          <a:solidFill>
            <a:schemeClr val="tx1">
              <a:alpha val="67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Low CTI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3110" y="66964"/>
            <a:ext cx="4264890" cy="573848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172200" y="0"/>
            <a:ext cx="5867400" cy="523220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Compound Topography Index (CTI)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310266" y="3974948"/>
            <a:ext cx="3429000" cy="1143000"/>
            <a:chOff x="333375" y="3832624"/>
            <a:chExt cx="3429000" cy="1143000"/>
          </a:xfrm>
        </p:grpSpPr>
        <p:sp>
          <p:nvSpPr>
            <p:cNvPr id="18" name="Rectangle 17"/>
            <p:cNvSpPr/>
            <p:nvPr/>
          </p:nvSpPr>
          <p:spPr>
            <a:xfrm>
              <a:off x="2246790" y="3832624"/>
              <a:ext cx="914400" cy="11430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333375" y="3848201"/>
              <a:ext cx="3429000" cy="769441"/>
            </a:xfrm>
            <a:prstGeom prst="rect">
              <a:avLst/>
            </a:prstGeom>
            <a:blipFill dpi="0" rotWithShape="1">
              <a:blip r:embed="rId4">
                <a:alphaModFix amt="30000"/>
              </a:blip>
              <a:srcRect/>
              <a:tile tx="0" ty="0" sx="100000" sy="100000" flip="none" algn="tl"/>
            </a:blipFill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CTI = Ln</a:t>
              </a:r>
              <a:r>
                <a:rPr lang="en-US" sz="4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(            )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731453" y="3848201"/>
              <a:ext cx="17526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16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contributing area </a:t>
              </a:r>
            </a:p>
            <a:p>
              <a:pPr algn="ctr">
                <a:lnSpc>
                  <a:spcPct val="150000"/>
                </a:lnSpc>
              </a:pPr>
              <a:r>
                <a:rPr lang="en-US" sz="16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tan(slope) </a:t>
              </a:r>
            </a:p>
          </p:txBody>
        </p:sp>
        <p:cxnSp>
          <p:nvCxnSpPr>
            <p:cNvPr id="3" name="Straight Connector 2"/>
            <p:cNvCxnSpPr>
              <a:stCxn id="22" idx="1"/>
              <a:endCxn id="22" idx="3"/>
            </p:cNvCxnSpPr>
            <p:nvPr/>
          </p:nvCxnSpPr>
          <p:spPr>
            <a:xfrm>
              <a:off x="1731453" y="4263700"/>
              <a:ext cx="175260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10026" y="5117948"/>
            <a:ext cx="1039506" cy="1057275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4351963" y="5736013"/>
            <a:ext cx="2214884" cy="104578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51963" y="5820023"/>
            <a:ext cx="2350219" cy="355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8744405" y="6334780"/>
            <a:ext cx="1992085" cy="523220"/>
          </a:xfrm>
          <a:prstGeom prst="rect">
            <a:avLst/>
          </a:prstGeom>
          <a:solidFill>
            <a:schemeClr val="tx1">
              <a:alpha val="58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Justin Wells</a:t>
            </a:r>
          </a:p>
        </p:txBody>
      </p:sp>
    </p:spTree>
    <p:extLst>
      <p:ext uri="{BB962C8B-B14F-4D97-AF65-F5344CB8AC3E}">
        <p14:creationId xmlns:p14="http://schemas.microsoft.com/office/powerpoint/2010/main" val="1048473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7069" y="66964"/>
            <a:ext cx="4330931" cy="573848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17175" y="1256145"/>
            <a:ext cx="790575" cy="276225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481762" y="0"/>
            <a:ext cx="2738438" cy="523220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CTI Reclassified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10026" y="5117948"/>
            <a:ext cx="1039506" cy="105727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351963" y="5736013"/>
            <a:ext cx="2214884" cy="104578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51963" y="5820023"/>
            <a:ext cx="2350219" cy="3552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8744405" y="6334780"/>
            <a:ext cx="1992085" cy="523220"/>
          </a:xfrm>
          <a:prstGeom prst="rect">
            <a:avLst/>
          </a:prstGeom>
          <a:solidFill>
            <a:schemeClr val="tx1">
              <a:alpha val="58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Justin Wells</a:t>
            </a:r>
          </a:p>
        </p:txBody>
      </p:sp>
    </p:spTree>
    <p:extLst>
      <p:ext uri="{BB962C8B-B14F-4D97-AF65-F5344CB8AC3E}">
        <p14:creationId xmlns:p14="http://schemas.microsoft.com/office/powerpoint/2010/main" val="812801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Splashing, Splash, Aqua, Water, Rain, Pouring, Photo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55000"/>
                    </a14:imgEffect>
                    <a14:imgEffect>
                      <a14:brightnessContrast bright="-5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629400" y="0"/>
            <a:ext cx="2787316" cy="523220"/>
          </a:xfrm>
          <a:prstGeom prst="rect">
            <a:avLst/>
          </a:prstGeom>
          <a:solidFill>
            <a:schemeClr val="bg1">
              <a:alpha val="5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Elevation Filter</a:t>
            </a:r>
          </a:p>
        </p:txBody>
      </p:sp>
      <p:pic>
        <p:nvPicPr>
          <p:cNvPr id="80" name="Picture 79"/>
          <p:cNvPicPr>
            <a:picLocks noChangeAspect="1"/>
          </p:cNvPicPr>
          <p:nvPr/>
        </p:nvPicPr>
        <p:blipFill rotWithShape="1">
          <a:blip r:embed="rId4"/>
          <a:srcRect l="1100" t="864" r="1096" b="895"/>
          <a:stretch/>
        </p:blipFill>
        <p:spPr>
          <a:xfrm>
            <a:off x="1090353" y="914400"/>
            <a:ext cx="5566756" cy="4923744"/>
          </a:xfrm>
          <a:prstGeom prst="rect">
            <a:avLst/>
          </a:prstGeom>
        </p:spPr>
      </p:pic>
      <p:pic>
        <p:nvPicPr>
          <p:cNvPr id="81" name="Picture 8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4096" y="869681"/>
            <a:ext cx="5679269" cy="5013182"/>
          </a:xfrm>
          <a:prstGeom prst="rect">
            <a:avLst/>
          </a:prstGeom>
        </p:spPr>
      </p:pic>
      <p:pic>
        <p:nvPicPr>
          <p:cNvPr id="82" name="Picture 8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81800" y="2667000"/>
            <a:ext cx="4572000" cy="132609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744405" y="6309320"/>
            <a:ext cx="1992085" cy="523220"/>
          </a:xfrm>
          <a:prstGeom prst="rect">
            <a:avLst/>
          </a:prstGeom>
          <a:solidFill>
            <a:schemeClr val="tx1">
              <a:alpha val="58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Justin Wells</a:t>
            </a:r>
          </a:p>
        </p:txBody>
      </p:sp>
    </p:spTree>
    <p:extLst>
      <p:ext uri="{BB962C8B-B14F-4D97-AF65-F5344CB8AC3E}">
        <p14:creationId xmlns:p14="http://schemas.microsoft.com/office/powerpoint/2010/main" val="2832832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Splashing, Splash, Aqua, Water, Rain, Pouring, Photo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55000"/>
                    </a14:imgEffect>
                    <a14:imgEffect>
                      <a14:brightnessContrast bright="-53000" contrast="-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629400" y="0"/>
            <a:ext cx="2787316" cy="523220"/>
          </a:xfrm>
          <a:prstGeom prst="rect">
            <a:avLst/>
          </a:prstGeom>
          <a:solidFill>
            <a:schemeClr val="bg1">
              <a:alpha val="5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Elevation Filter</a:t>
            </a:r>
          </a:p>
        </p:txBody>
      </p:sp>
      <p:pic>
        <p:nvPicPr>
          <p:cNvPr id="80" name="Picture 79"/>
          <p:cNvPicPr>
            <a:picLocks noChangeAspect="1"/>
          </p:cNvPicPr>
          <p:nvPr/>
        </p:nvPicPr>
        <p:blipFill rotWithShape="1">
          <a:blip r:embed="rId4"/>
          <a:srcRect l="1100" t="864" r="1096" b="895"/>
          <a:stretch/>
        </p:blipFill>
        <p:spPr>
          <a:xfrm>
            <a:off x="1090353" y="914400"/>
            <a:ext cx="5566756" cy="492374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3969" y="863212"/>
            <a:ext cx="5695486" cy="502612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81800" y="2891592"/>
            <a:ext cx="4572000" cy="79250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744405" y="6309320"/>
            <a:ext cx="1992085" cy="523220"/>
          </a:xfrm>
          <a:prstGeom prst="rect">
            <a:avLst/>
          </a:prstGeom>
          <a:solidFill>
            <a:schemeClr val="tx1">
              <a:alpha val="58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Justin Wells</a:t>
            </a:r>
          </a:p>
        </p:txBody>
      </p:sp>
    </p:spTree>
    <p:extLst>
      <p:ext uri="{BB962C8B-B14F-4D97-AF65-F5344CB8AC3E}">
        <p14:creationId xmlns:p14="http://schemas.microsoft.com/office/powerpoint/2010/main" val="298701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Splashing, Splash, Aqua, Water, Rain, Pouring, Photo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55000"/>
                    </a14:imgEffect>
                    <a14:imgEffect>
                      <a14:brightnessContrast bright="-5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629400" y="0"/>
            <a:ext cx="2787316" cy="523220"/>
          </a:xfrm>
          <a:prstGeom prst="rect">
            <a:avLst/>
          </a:prstGeom>
          <a:solidFill>
            <a:schemeClr val="bg1">
              <a:alpha val="5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Elevation Filter</a:t>
            </a:r>
          </a:p>
        </p:txBody>
      </p:sp>
      <p:grpSp>
        <p:nvGrpSpPr>
          <p:cNvPr id="77" name="Group 76"/>
          <p:cNvGrpSpPr/>
          <p:nvPr/>
        </p:nvGrpSpPr>
        <p:grpSpPr>
          <a:xfrm rot="10800000">
            <a:off x="6781800" y="2667000"/>
            <a:ext cx="4572000" cy="1241693"/>
            <a:chOff x="7541539" y="2616162"/>
            <a:chExt cx="4388340" cy="1064843"/>
          </a:xfrm>
        </p:grpSpPr>
        <p:pic>
          <p:nvPicPr>
            <p:cNvPr id="78" name="Picture 7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541539" y="2616162"/>
              <a:ext cx="4388340" cy="1064843"/>
            </a:xfrm>
            <a:prstGeom prst="rect">
              <a:avLst/>
            </a:prstGeom>
          </p:spPr>
        </p:pic>
        <p:cxnSp>
          <p:nvCxnSpPr>
            <p:cNvPr id="79" name="Straight Connector 78"/>
            <p:cNvCxnSpPr/>
            <p:nvPr/>
          </p:nvCxnSpPr>
          <p:spPr>
            <a:xfrm>
              <a:off x="7780713" y="2809955"/>
              <a:ext cx="3848792" cy="0"/>
            </a:xfrm>
            <a:prstGeom prst="line">
              <a:avLst/>
            </a:prstGeom>
            <a:ln w="15875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0" name="Picture 79"/>
          <p:cNvPicPr>
            <a:picLocks noChangeAspect="1"/>
          </p:cNvPicPr>
          <p:nvPr/>
        </p:nvPicPr>
        <p:blipFill rotWithShape="1">
          <a:blip r:embed="rId5"/>
          <a:srcRect l="1100" t="864" r="1096" b="895"/>
          <a:stretch/>
        </p:blipFill>
        <p:spPr>
          <a:xfrm>
            <a:off x="1090353" y="914400"/>
            <a:ext cx="5566756" cy="492374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744405" y="6309320"/>
            <a:ext cx="1992085" cy="523220"/>
          </a:xfrm>
          <a:prstGeom prst="rect">
            <a:avLst/>
          </a:prstGeom>
          <a:solidFill>
            <a:schemeClr val="tx1">
              <a:alpha val="58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Justin Wells</a:t>
            </a:r>
          </a:p>
        </p:txBody>
      </p:sp>
    </p:spTree>
    <p:extLst>
      <p:ext uri="{BB962C8B-B14F-4D97-AF65-F5344CB8AC3E}">
        <p14:creationId xmlns:p14="http://schemas.microsoft.com/office/powerpoint/2010/main" val="2794961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Splashing, Splash, Aqua, Water, Rain, Pouring, Photo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55000"/>
                    </a14:imgEffect>
                    <a14:imgEffect>
                      <a14:brightnessContrast bright="-62000" contrast="-3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629400" y="0"/>
            <a:ext cx="2787316" cy="523220"/>
          </a:xfrm>
          <a:prstGeom prst="rect">
            <a:avLst/>
          </a:prstGeom>
          <a:solidFill>
            <a:schemeClr val="bg1">
              <a:alpha val="5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Elevation Filter</a:t>
            </a:r>
          </a:p>
        </p:txBody>
      </p:sp>
      <p:cxnSp>
        <p:nvCxnSpPr>
          <p:cNvPr id="4" name="Straight Connector 3"/>
          <p:cNvCxnSpPr/>
          <p:nvPr/>
        </p:nvCxnSpPr>
        <p:spPr>
          <a:xfrm flipH="1">
            <a:off x="1676398" y="4953000"/>
            <a:ext cx="6943649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/>
          <a:srcRect l="971" r="11627"/>
          <a:stretch/>
        </p:blipFill>
        <p:spPr>
          <a:xfrm>
            <a:off x="304800" y="2743200"/>
            <a:ext cx="11582400" cy="38862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/>
          <a:srcRect b="67162"/>
          <a:stretch/>
        </p:blipFill>
        <p:spPr>
          <a:xfrm>
            <a:off x="914400" y="261610"/>
            <a:ext cx="4996873" cy="728990"/>
          </a:xfrm>
          <a:prstGeom prst="rect">
            <a:avLst/>
          </a:prstGeom>
        </p:spPr>
      </p:pic>
      <p:sp>
        <p:nvSpPr>
          <p:cNvPr id="9" name="Freeform 8"/>
          <p:cNvSpPr/>
          <p:nvPr/>
        </p:nvSpPr>
        <p:spPr>
          <a:xfrm>
            <a:off x="3048000" y="3741420"/>
            <a:ext cx="205740" cy="670560"/>
          </a:xfrm>
          <a:custGeom>
            <a:avLst/>
            <a:gdLst>
              <a:gd name="connsiteX0" fmla="*/ 0 w 205740"/>
              <a:gd name="connsiteY0" fmla="*/ 0 h 670560"/>
              <a:gd name="connsiteX1" fmla="*/ 121920 w 205740"/>
              <a:gd name="connsiteY1" fmla="*/ 335280 h 670560"/>
              <a:gd name="connsiteX2" fmla="*/ 205740 w 205740"/>
              <a:gd name="connsiteY2" fmla="*/ 670560 h 670560"/>
              <a:gd name="connsiteX3" fmla="*/ 205740 w 205740"/>
              <a:gd name="connsiteY3" fmla="*/ 670560 h 670560"/>
              <a:gd name="connsiteX0" fmla="*/ 0 w 205740"/>
              <a:gd name="connsiteY0" fmla="*/ 0 h 670560"/>
              <a:gd name="connsiteX1" fmla="*/ 106680 w 205740"/>
              <a:gd name="connsiteY1" fmla="*/ 335280 h 670560"/>
              <a:gd name="connsiteX2" fmla="*/ 205740 w 205740"/>
              <a:gd name="connsiteY2" fmla="*/ 670560 h 670560"/>
              <a:gd name="connsiteX3" fmla="*/ 205740 w 205740"/>
              <a:gd name="connsiteY3" fmla="*/ 670560 h 670560"/>
              <a:gd name="connsiteX0" fmla="*/ 0 w 205740"/>
              <a:gd name="connsiteY0" fmla="*/ 0 h 670560"/>
              <a:gd name="connsiteX1" fmla="*/ 118586 w 205740"/>
              <a:gd name="connsiteY1" fmla="*/ 340043 h 670560"/>
              <a:gd name="connsiteX2" fmla="*/ 205740 w 205740"/>
              <a:gd name="connsiteY2" fmla="*/ 670560 h 670560"/>
              <a:gd name="connsiteX3" fmla="*/ 205740 w 205740"/>
              <a:gd name="connsiteY3" fmla="*/ 670560 h 670560"/>
              <a:gd name="connsiteX0" fmla="*/ 0 w 205740"/>
              <a:gd name="connsiteY0" fmla="*/ 0 h 670560"/>
              <a:gd name="connsiteX1" fmla="*/ 109061 w 205740"/>
              <a:gd name="connsiteY1" fmla="*/ 342425 h 670560"/>
              <a:gd name="connsiteX2" fmla="*/ 205740 w 205740"/>
              <a:gd name="connsiteY2" fmla="*/ 670560 h 670560"/>
              <a:gd name="connsiteX3" fmla="*/ 205740 w 205740"/>
              <a:gd name="connsiteY3" fmla="*/ 670560 h 670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5740" h="670560">
                <a:moveTo>
                  <a:pt x="0" y="0"/>
                </a:moveTo>
                <a:cubicBezTo>
                  <a:pt x="43815" y="111760"/>
                  <a:pt x="74771" y="230665"/>
                  <a:pt x="109061" y="342425"/>
                </a:cubicBezTo>
                <a:cubicBezTo>
                  <a:pt x="143351" y="454185"/>
                  <a:pt x="189627" y="615871"/>
                  <a:pt x="205740" y="670560"/>
                </a:cubicBezTo>
                <a:lnTo>
                  <a:pt x="205740" y="670560"/>
                </a:lnTo>
              </a:path>
            </a:pathLst>
          </a:cu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3895725" y="4579144"/>
            <a:ext cx="114300" cy="178594"/>
          </a:xfrm>
          <a:custGeom>
            <a:avLst/>
            <a:gdLst>
              <a:gd name="connsiteX0" fmla="*/ 0 w 114300"/>
              <a:gd name="connsiteY0" fmla="*/ 178594 h 178594"/>
              <a:gd name="connsiteX1" fmla="*/ 57150 w 114300"/>
              <a:gd name="connsiteY1" fmla="*/ 83344 h 178594"/>
              <a:gd name="connsiteX2" fmla="*/ 114300 w 114300"/>
              <a:gd name="connsiteY2" fmla="*/ 0 h 178594"/>
              <a:gd name="connsiteX3" fmla="*/ 114300 w 114300"/>
              <a:gd name="connsiteY3" fmla="*/ 0 h 178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4300" h="178594">
                <a:moveTo>
                  <a:pt x="0" y="178594"/>
                </a:moveTo>
                <a:cubicBezTo>
                  <a:pt x="19050" y="145852"/>
                  <a:pt x="38100" y="113110"/>
                  <a:pt x="57150" y="83344"/>
                </a:cubicBezTo>
                <a:cubicBezTo>
                  <a:pt x="76200" y="53578"/>
                  <a:pt x="114300" y="0"/>
                  <a:pt x="114300" y="0"/>
                </a:cubicBezTo>
                <a:lnTo>
                  <a:pt x="114300" y="0"/>
                </a:lnTo>
              </a:path>
            </a:pathLst>
          </a:custGeom>
          <a:noFill/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 14"/>
          <p:cNvSpPr/>
          <p:nvPr/>
        </p:nvSpPr>
        <p:spPr>
          <a:xfrm>
            <a:off x="4312444" y="4343401"/>
            <a:ext cx="97646" cy="14287"/>
          </a:xfrm>
          <a:custGeom>
            <a:avLst/>
            <a:gdLst>
              <a:gd name="connsiteX0" fmla="*/ 0 w 90614"/>
              <a:gd name="connsiteY0" fmla="*/ 9525 h 9525"/>
              <a:gd name="connsiteX1" fmla="*/ 76200 w 90614"/>
              <a:gd name="connsiteY1" fmla="*/ 2381 h 9525"/>
              <a:gd name="connsiteX2" fmla="*/ 90487 w 90614"/>
              <a:gd name="connsiteY2" fmla="*/ 0 h 9525"/>
              <a:gd name="connsiteX0" fmla="*/ 0 w 10776"/>
              <a:gd name="connsiteY0" fmla="*/ 14999 h 14999"/>
              <a:gd name="connsiteX1" fmla="*/ 8409 w 10776"/>
              <a:gd name="connsiteY1" fmla="*/ 7499 h 14999"/>
              <a:gd name="connsiteX2" fmla="*/ 10774 w 10776"/>
              <a:gd name="connsiteY2" fmla="*/ 0 h 14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776" h="14999">
                <a:moveTo>
                  <a:pt x="0" y="14999"/>
                </a:moveTo>
                <a:cubicBezTo>
                  <a:pt x="2803" y="12499"/>
                  <a:pt x="6613" y="9999"/>
                  <a:pt x="8409" y="7499"/>
                </a:cubicBezTo>
                <a:cubicBezTo>
                  <a:pt x="10205" y="4999"/>
                  <a:pt x="10818" y="417"/>
                  <a:pt x="10774" y="0"/>
                </a:cubicBezTo>
              </a:path>
            </a:pathLst>
          </a:cu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 17"/>
          <p:cNvSpPr/>
          <p:nvPr/>
        </p:nvSpPr>
        <p:spPr>
          <a:xfrm>
            <a:off x="4857750" y="3492500"/>
            <a:ext cx="127000" cy="311150"/>
          </a:xfrm>
          <a:custGeom>
            <a:avLst/>
            <a:gdLst>
              <a:gd name="connsiteX0" fmla="*/ 0 w 127000"/>
              <a:gd name="connsiteY0" fmla="*/ 311150 h 311150"/>
              <a:gd name="connsiteX1" fmla="*/ 66675 w 127000"/>
              <a:gd name="connsiteY1" fmla="*/ 152400 h 311150"/>
              <a:gd name="connsiteX2" fmla="*/ 127000 w 127000"/>
              <a:gd name="connsiteY2" fmla="*/ 0 h 311150"/>
              <a:gd name="connsiteX3" fmla="*/ 127000 w 127000"/>
              <a:gd name="connsiteY3" fmla="*/ 0 h 311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7000" h="311150">
                <a:moveTo>
                  <a:pt x="0" y="311150"/>
                </a:moveTo>
                <a:cubicBezTo>
                  <a:pt x="22754" y="257704"/>
                  <a:pt x="45508" y="204258"/>
                  <a:pt x="66675" y="152400"/>
                </a:cubicBezTo>
                <a:cubicBezTo>
                  <a:pt x="87842" y="100542"/>
                  <a:pt x="127000" y="0"/>
                  <a:pt x="127000" y="0"/>
                </a:cubicBezTo>
                <a:lnTo>
                  <a:pt x="127000" y="0"/>
                </a:ln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 18"/>
          <p:cNvSpPr/>
          <p:nvPr/>
        </p:nvSpPr>
        <p:spPr>
          <a:xfrm>
            <a:off x="5756275" y="3003550"/>
            <a:ext cx="41275" cy="41275"/>
          </a:xfrm>
          <a:custGeom>
            <a:avLst/>
            <a:gdLst>
              <a:gd name="connsiteX0" fmla="*/ 0 w 41275"/>
              <a:gd name="connsiteY0" fmla="*/ 0 h 41275"/>
              <a:gd name="connsiteX1" fmla="*/ 41275 w 41275"/>
              <a:gd name="connsiteY1" fmla="*/ 41275 h 41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1275" h="41275">
                <a:moveTo>
                  <a:pt x="0" y="0"/>
                </a:moveTo>
                <a:lnTo>
                  <a:pt x="41275" y="41275"/>
                </a:lnTo>
              </a:path>
            </a:pathLst>
          </a:cu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 19"/>
          <p:cNvSpPr/>
          <p:nvPr/>
        </p:nvSpPr>
        <p:spPr>
          <a:xfrm>
            <a:off x="6084094" y="3062288"/>
            <a:ext cx="59531" cy="21431"/>
          </a:xfrm>
          <a:custGeom>
            <a:avLst/>
            <a:gdLst>
              <a:gd name="connsiteX0" fmla="*/ 0 w 59531"/>
              <a:gd name="connsiteY0" fmla="*/ 21431 h 21431"/>
              <a:gd name="connsiteX1" fmla="*/ 59531 w 59531"/>
              <a:gd name="connsiteY1" fmla="*/ 0 h 214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9531" h="21431">
                <a:moveTo>
                  <a:pt x="0" y="21431"/>
                </a:moveTo>
                <a:lnTo>
                  <a:pt x="59531" y="0"/>
                </a:lnTo>
              </a:path>
            </a:pathLst>
          </a:cu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 20"/>
          <p:cNvSpPr/>
          <p:nvPr/>
        </p:nvSpPr>
        <p:spPr>
          <a:xfrm>
            <a:off x="6873875" y="3806825"/>
            <a:ext cx="180975" cy="546100"/>
          </a:xfrm>
          <a:custGeom>
            <a:avLst/>
            <a:gdLst>
              <a:gd name="connsiteX0" fmla="*/ 0 w 180975"/>
              <a:gd name="connsiteY0" fmla="*/ 0 h 546100"/>
              <a:gd name="connsiteX1" fmla="*/ 104775 w 180975"/>
              <a:gd name="connsiteY1" fmla="*/ 285750 h 546100"/>
              <a:gd name="connsiteX2" fmla="*/ 180975 w 180975"/>
              <a:gd name="connsiteY2" fmla="*/ 546100 h 546100"/>
              <a:gd name="connsiteX3" fmla="*/ 180975 w 180975"/>
              <a:gd name="connsiteY3" fmla="*/ 546100 h 54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0975" h="546100">
                <a:moveTo>
                  <a:pt x="0" y="0"/>
                </a:moveTo>
                <a:cubicBezTo>
                  <a:pt x="37306" y="97366"/>
                  <a:pt x="74613" y="194733"/>
                  <a:pt x="104775" y="285750"/>
                </a:cubicBezTo>
                <a:cubicBezTo>
                  <a:pt x="134937" y="376767"/>
                  <a:pt x="180975" y="546100"/>
                  <a:pt x="180975" y="546100"/>
                </a:cubicBezTo>
                <a:lnTo>
                  <a:pt x="180975" y="546100"/>
                </a:ln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 21"/>
          <p:cNvSpPr/>
          <p:nvPr/>
        </p:nvSpPr>
        <p:spPr>
          <a:xfrm>
            <a:off x="7508875" y="5060950"/>
            <a:ext cx="73025" cy="19050"/>
          </a:xfrm>
          <a:custGeom>
            <a:avLst/>
            <a:gdLst>
              <a:gd name="connsiteX0" fmla="*/ 0 w 73025"/>
              <a:gd name="connsiteY0" fmla="*/ 0 h 19050"/>
              <a:gd name="connsiteX1" fmla="*/ 73025 w 73025"/>
              <a:gd name="connsiteY1" fmla="*/ 19050 h 19050"/>
              <a:gd name="connsiteX2" fmla="*/ 73025 w 73025"/>
              <a:gd name="connsiteY2" fmla="*/ 19050 h 19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3025" h="19050">
                <a:moveTo>
                  <a:pt x="0" y="0"/>
                </a:moveTo>
                <a:lnTo>
                  <a:pt x="73025" y="19050"/>
                </a:lnTo>
                <a:lnTo>
                  <a:pt x="73025" y="19050"/>
                </a:ln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 23"/>
          <p:cNvSpPr/>
          <p:nvPr/>
        </p:nvSpPr>
        <p:spPr>
          <a:xfrm>
            <a:off x="7931150" y="5534025"/>
            <a:ext cx="168275" cy="406400"/>
          </a:xfrm>
          <a:custGeom>
            <a:avLst/>
            <a:gdLst>
              <a:gd name="connsiteX0" fmla="*/ 0 w 168275"/>
              <a:gd name="connsiteY0" fmla="*/ 0 h 406400"/>
              <a:gd name="connsiteX1" fmla="*/ 98425 w 168275"/>
              <a:gd name="connsiteY1" fmla="*/ 212725 h 406400"/>
              <a:gd name="connsiteX2" fmla="*/ 168275 w 168275"/>
              <a:gd name="connsiteY2" fmla="*/ 406400 h 406400"/>
              <a:gd name="connsiteX3" fmla="*/ 168275 w 168275"/>
              <a:gd name="connsiteY3" fmla="*/ 406400 h 40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8275" h="406400">
                <a:moveTo>
                  <a:pt x="0" y="0"/>
                </a:moveTo>
                <a:cubicBezTo>
                  <a:pt x="35189" y="72496"/>
                  <a:pt x="70379" y="144992"/>
                  <a:pt x="98425" y="212725"/>
                </a:cubicBezTo>
                <a:cubicBezTo>
                  <a:pt x="126471" y="280458"/>
                  <a:pt x="168275" y="406400"/>
                  <a:pt x="168275" y="406400"/>
                </a:cubicBezTo>
                <a:lnTo>
                  <a:pt x="168275" y="406400"/>
                </a:ln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reeform 26"/>
          <p:cNvSpPr/>
          <p:nvPr/>
        </p:nvSpPr>
        <p:spPr>
          <a:xfrm>
            <a:off x="8734425" y="5629275"/>
            <a:ext cx="85725" cy="212725"/>
          </a:xfrm>
          <a:custGeom>
            <a:avLst/>
            <a:gdLst>
              <a:gd name="connsiteX0" fmla="*/ 0 w 85725"/>
              <a:gd name="connsiteY0" fmla="*/ 212725 h 212725"/>
              <a:gd name="connsiteX1" fmla="*/ 44450 w 85725"/>
              <a:gd name="connsiteY1" fmla="*/ 107950 h 212725"/>
              <a:gd name="connsiteX2" fmla="*/ 85725 w 85725"/>
              <a:gd name="connsiteY2" fmla="*/ 0 h 212725"/>
              <a:gd name="connsiteX3" fmla="*/ 85725 w 85725"/>
              <a:gd name="connsiteY3" fmla="*/ 0 h 212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5725" h="212725">
                <a:moveTo>
                  <a:pt x="0" y="212725"/>
                </a:moveTo>
                <a:cubicBezTo>
                  <a:pt x="15081" y="178064"/>
                  <a:pt x="30163" y="143404"/>
                  <a:pt x="44450" y="107950"/>
                </a:cubicBezTo>
                <a:cubicBezTo>
                  <a:pt x="58738" y="72496"/>
                  <a:pt x="85725" y="0"/>
                  <a:pt x="85725" y="0"/>
                </a:cubicBezTo>
                <a:lnTo>
                  <a:pt x="85725" y="0"/>
                </a:lnTo>
              </a:path>
            </a:pathLst>
          </a:custGeom>
          <a:noFill/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reeform 27"/>
          <p:cNvSpPr/>
          <p:nvPr/>
        </p:nvSpPr>
        <p:spPr>
          <a:xfrm>
            <a:off x="9280525" y="5146675"/>
            <a:ext cx="73025" cy="15875"/>
          </a:xfrm>
          <a:custGeom>
            <a:avLst/>
            <a:gdLst>
              <a:gd name="connsiteX0" fmla="*/ 0 w 73025"/>
              <a:gd name="connsiteY0" fmla="*/ 0 h 15875"/>
              <a:gd name="connsiteX1" fmla="*/ 73025 w 73025"/>
              <a:gd name="connsiteY1" fmla="*/ 15875 h 15875"/>
              <a:gd name="connsiteX2" fmla="*/ 73025 w 73025"/>
              <a:gd name="connsiteY2" fmla="*/ 15875 h 15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3025" h="15875">
                <a:moveTo>
                  <a:pt x="0" y="0"/>
                </a:moveTo>
                <a:lnTo>
                  <a:pt x="73025" y="15875"/>
                </a:lnTo>
                <a:lnTo>
                  <a:pt x="73025" y="15875"/>
                </a:lnTo>
              </a:path>
            </a:pathLst>
          </a:cu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reeform 28"/>
          <p:cNvSpPr/>
          <p:nvPr/>
        </p:nvSpPr>
        <p:spPr>
          <a:xfrm>
            <a:off x="9822656" y="4288631"/>
            <a:ext cx="157163" cy="378619"/>
          </a:xfrm>
          <a:custGeom>
            <a:avLst/>
            <a:gdLst>
              <a:gd name="connsiteX0" fmla="*/ 0 w 157163"/>
              <a:gd name="connsiteY0" fmla="*/ 378619 h 378619"/>
              <a:gd name="connsiteX1" fmla="*/ 42863 w 157163"/>
              <a:gd name="connsiteY1" fmla="*/ 250032 h 378619"/>
              <a:gd name="connsiteX2" fmla="*/ 133350 w 157163"/>
              <a:gd name="connsiteY2" fmla="*/ 54769 h 378619"/>
              <a:gd name="connsiteX3" fmla="*/ 157163 w 157163"/>
              <a:gd name="connsiteY3" fmla="*/ 0 h 378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7163" h="378619">
                <a:moveTo>
                  <a:pt x="0" y="378619"/>
                </a:moveTo>
                <a:cubicBezTo>
                  <a:pt x="10319" y="341313"/>
                  <a:pt x="20638" y="304007"/>
                  <a:pt x="42863" y="250032"/>
                </a:cubicBezTo>
                <a:cubicBezTo>
                  <a:pt x="65088" y="196057"/>
                  <a:pt x="114300" y="96441"/>
                  <a:pt x="133350" y="54769"/>
                </a:cubicBezTo>
                <a:cubicBezTo>
                  <a:pt x="152400" y="13097"/>
                  <a:pt x="154781" y="6548"/>
                  <a:pt x="157163" y="0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Freeform 29"/>
          <p:cNvSpPr/>
          <p:nvPr/>
        </p:nvSpPr>
        <p:spPr>
          <a:xfrm>
            <a:off x="10569575" y="3930650"/>
            <a:ext cx="44450" cy="50800"/>
          </a:xfrm>
          <a:custGeom>
            <a:avLst/>
            <a:gdLst>
              <a:gd name="connsiteX0" fmla="*/ 0 w 44450"/>
              <a:gd name="connsiteY0" fmla="*/ 0 h 50800"/>
              <a:gd name="connsiteX1" fmla="*/ 44450 w 44450"/>
              <a:gd name="connsiteY1" fmla="*/ 50800 h 50800"/>
              <a:gd name="connsiteX2" fmla="*/ 44450 w 44450"/>
              <a:gd name="connsiteY2" fmla="*/ 50800 h 5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4450" h="50800">
                <a:moveTo>
                  <a:pt x="0" y="0"/>
                </a:moveTo>
                <a:lnTo>
                  <a:pt x="44450" y="50800"/>
                </a:lnTo>
                <a:lnTo>
                  <a:pt x="44450" y="50800"/>
                </a:ln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Freeform 30"/>
          <p:cNvSpPr/>
          <p:nvPr/>
        </p:nvSpPr>
        <p:spPr>
          <a:xfrm>
            <a:off x="11083925" y="3794125"/>
            <a:ext cx="111125" cy="107950"/>
          </a:xfrm>
          <a:custGeom>
            <a:avLst/>
            <a:gdLst>
              <a:gd name="connsiteX0" fmla="*/ 0 w 111125"/>
              <a:gd name="connsiteY0" fmla="*/ 107950 h 107950"/>
              <a:gd name="connsiteX1" fmla="*/ 57150 w 111125"/>
              <a:gd name="connsiteY1" fmla="*/ 63500 h 107950"/>
              <a:gd name="connsiteX2" fmla="*/ 111125 w 111125"/>
              <a:gd name="connsiteY2" fmla="*/ 0 h 107950"/>
              <a:gd name="connsiteX3" fmla="*/ 111125 w 111125"/>
              <a:gd name="connsiteY3" fmla="*/ 0 h 107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1125" h="107950">
                <a:moveTo>
                  <a:pt x="0" y="107950"/>
                </a:moveTo>
                <a:cubicBezTo>
                  <a:pt x="19314" y="94721"/>
                  <a:pt x="38629" y="81492"/>
                  <a:pt x="57150" y="63500"/>
                </a:cubicBezTo>
                <a:cubicBezTo>
                  <a:pt x="75671" y="45508"/>
                  <a:pt x="111125" y="0"/>
                  <a:pt x="111125" y="0"/>
                </a:cubicBezTo>
                <a:lnTo>
                  <a:pt x="111125" y="0"/>
                </a:ln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Freeform 31"/>
          <p:cNvSpPr/>
          <p:nvPr/>
        </p:nvSpPr>
        <p:spPr>
          <a:xfrm>
            <a:off x="1431131" y="2862263"/>
            <a:ext cx="54769" cy="42862"/>
          </a:xfrm>
          <a:custGeom>
            <a:avLst/>
            <a:gdLst>
              <a:gd name="connsiteX0" fmla="*/ 0 w 54769"/>
              <a:gd name="connsiteY0" fmla="*/ 0 h 42862"/>
              <a:gd name="connsiteX1" fmla="*/ 54769 w 54769"/>
              <a:gd name="connsiteY1" fmla="*/ 42862 h 42862"/>
              <a:gd name="connsiteX2" fmla="*/ 54769 w 54769"/>
              <a:gd name="connsiteY2" fmla="*/ 42862 h 42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4769" h="42862">
                <a:moveTo>
                  <a:pt x="0" y="0"/>
                </a:moveTo>
                <a:lnTo>
                  <a:pt x="54769" y="42862"/>
                </a:lnTo>
                <a:lnTo>
                  <a:pt x="54769" y="42862"/>
                </a:lnTo>
              </a:path>
            </a:pathLst>
          </a:cu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Freeform 32"/>
          <p:cNvSpPr/>
          <p:nvPr/>
        </p:nvSpPr>
        <p:spPr>
          <a:xfrm>
            <a:off x="1831181" y="2850356"/>
            <a:ext cx="78582" cy="45244"/>
          </a:xfrm>
          <a:custGeom>
            <a:avLst/>
            <a:gdLst>
              <a:gd name="connsiteX0" fmla="*/ 0 w 78582"/>
              <a:gd name="connsiteY0" fmla="*/ 45244 h 45244"/>
              <a:gd name="connsiteX1" fmla="*/ 78582 w 78582"/>
              <a:gd name="connsiteY1" fmla="*/ 0 h 45244"/>
              <a:gd name="connsiteX2" fmla="*/ 78582 w 78582"/>
              <a:gd name="connsiteY2" fmla="*/ 0 h 452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8582" h="45244">
                <a:moveTo>
                  <a:pt x="0" y="45244"/>
                </a:moveTo>
                <a:lnTo>
                  <a:pt x="78582" y="0"/>
                </a:lnTo>
                <a:lnTo>
                  <a:pt x="78582" y="0"/>
                </a:lnTo>
              </a:path>
            </a:pathLst>
          </a:cu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4" name="Straight Connector 33"/>
          <p:cNvCxnSpPr/>
          <p:nvPr/>
        </p:nvCxnSpPr>
        <p:spPr>
          <a:xfrm>
            <a:off x="236322" y="6230676"/>
            <a:ext cx="11695544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8744405" y="6309320"/>
            <a:ext cx="1992085" cy="523220"/>
          </a:xfrm>
          <a:prstGeom prst="rect">
            <a:avLst/>
          </a:prstGeom>
          <a:solidFill>
            <a:schemeClr val="tx1">
              <a:alpha val="58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Justin Wells</a:t>
            </a:r>
          </a:p>
        </p:txBody>
      </p:sp>
    </p:spTree>
    <p:extLst>
      <p:ext uri="{BB962C8B-B14F-4D97-AF65-F5344CB8AC3E}">
        <p14:creationId xmlns:p14="http://schemas.microsoft.com/office/powerpoint/2010/main" val="3015129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Splashing, Splash, Aqua, Water, Rain, Pouring, Photo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55000"/>
                    </a14:imgEffect>
                    <a14:imgEffect>
                      <a14:brightnessContrast bright="-5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629400" y="0"/>
            <a:ext cx="2787316" cy="523220"/>
          </a:xfrm>
          <a:prstGeom prst="rect">
            <a:avLst/>
          </a:prstGeom>
          <a:solidFill>
            <a:schemeClr val="bg1">
              <a:alpha val="5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Elevation Filter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1600200" y="4953000"/>
            <a:ext cx="70104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r="4211"/>
          <a:stretch/>
        </p:blipFill>
        <p:spPr>
          <a:xfrm>
            <a:off x="228601" y="2754745"/>
            <a:ext cx="11695544" cy="387465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/>
          <a:srcRect b="29405"/>
          <a:stretch/>
        </p:blipFill>
        <p:spPr>
          <a:xfrm>
            <a:off x="914400" y="261610"/>
            <a:ext cx="4996873" cy="1567190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228601" y="6211626"/>
            <a:ext cx="11695544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8744405" y="6309320"/>
            <a:ext cx="1992085" cy="523220"/>
          </a:xfrm>
          <a:prstGeom prst="rect">
            <a:avLst/>
          </a:prstGeom>
          <a:solidFill>
            <a:schemeClr val="tx1">
              <a:alpha val="58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Justin Wells</a:t>
            </a:r>
          </a:p>
        </p:txBody>
      </p:sp>
    </p:spTree>
    <p:extLst>
      <p:ext uri="{BB962C8B-B14F-4D97-AF65-F5344CB8AC3E}">
        <p14:creationId xmlns:p14="http://schemas.microsoft.com/office/powerpoint/2010/main" val="4254444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://www.fs.usda.gov/Internet/FSE_MEDIA/stelprdb541393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9572" y="-92189"/>
            <a:ext cx="9266918" cy="6950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8470232" y="0"/>
            <a:ext cx="2266257" cy="584775"/>
          </a:xfrm>
          <a:prstGeom prst="rect">
            <a:avLst/>
          </a:prstGeom>
          <a:solidFill>
            <a:schemeClr val="bg1">
              <a:alpha val="5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Study Area</a:t>
            </a:r>
          </a:p>
        </p:txBody>
      </p:sp>
      <p:sp>
        <p:nvSpPr>
          <p:cNvPr id="3" name="Rectangle 2"/>
          <p:cNvSpPr/>
          <p:nvPr/>
        </p:nvSpPr>
        <p:spPr>
          <a:xfrm>
            <a:off x="2367643" y="625475"/>
            <a:ext cx="7478486" cy="5641975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7377" y="676964"/>
            <a:ext cx="7360848" cy="5520636"/>
          </a:xfrm>
          <a:prstGeom prst="rect">
            <a:avLst/>
          </a:prstGeom>
          <a:ln w="15875" cmpd="sng">
            <a:solidFill>
              <a:srgbClr val="FF0000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8744405" y="6309320"/>
            <a:ext cx="1992085" cy="523220"/>
          </a:xfrm>
          <a:prstGeom prst="rect">
            <a:avLst/>
          </a:prstGeom>
          <a:solidFill>
            <a:schemeClr val="tx1">
              <a:alpha val="58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Justin Wells</a:t>
            </a:r>
          </a:p>
        </p:txBody>
      </p:sp>
    </p:spTree>
    <p:extLst>
      <p:ext uri="{BB962C8B-B14F-4D97-AF65-F5344CB8AC3E}">
        <p14:creationId xmlns:p14="http://schemas.microsoft.com/office/powerpoint/2010/main" val="557407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2" descr="Splashing, Splash, Aqua, Water, Rain, Pouring, Photo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55000"/>
                    </a14:imgEffect>
                    <a14:imgEffect>
                      <a14:brightnessContrast bright="-5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629400" y="0"/>
            <a:ext cx="2787316" cy="523220"/>
          </a:xfrm>
          <a:prstGeom prst="rect">
            <a:avLst/>
          </a:prstGeom>
          <a:solidFill>
            <a:schemeClr val="bg1">
              <a:alpha val="5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Elevation Filter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" y="2743200"/>
            <a:ext cx="11734800" cy="38862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" y="261610"/>
            <a:ext cx="4996873" cy="2219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435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" descr="Splashing, Splash, Aqua, Water, Rain, Pouring, Photo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55000"/>
                    </a14:imgEffect>
                    <a14:imgEffect>
                      <a14:brightnessContrast bright="-5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629400" y="0"/>
            <a:ext cx="2787316" cy="523220"/>
          </a:xfrm>
          <a:prstGeom prst="rect">
            <a:avLst/>
          </a:prstGeom>
          <a:solidFill>
            <a:schemeClr val="bg1">
              <a:alpha val="5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Elevation Filter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228601" y="2743200"/>
            <a:ext cx="11734800" cy="3886200"/>
            <a:chOff x="1676399" y="1066800"/>
            <a:chExt cx="6943649" cy="4343400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676399" y="1066800"/>
              <a:ext cx="6943649" cy="4343400"/>
            </a:xfrm>
            <a:prstGeom prst="rect">
              <a:avLst/>
            </a:prstGeom>
          </p:spPr>
        </p:pic>
        <p:sp>
          <p:nvSpPr>
            <p:cNvPr id="15" name="Rectangle 14"/>
            <p:cNvSpPr/>
            <p:nvPr/>
          </p:nvSpPr>
          <p:spPr>
            <a:xfrm>
              <a:off x="2395728" y="1066800"/>
              <a:ext cx="228600" cy="4343400"/>
            </a:xfrm>
            <a:prstGeom prst="rect">
              <a:avLst/>
            </a:prstGeom>
            <a:solidFill>
              <a:srgbClr val="00B0F0">
                <a:alpha val="3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3419856" y="1066800"/>
              <a:ext cx="429768" cy="4343400"/>
            </a:xfrm>
            <a:prstGeom prst="rect">
              <a:avLst/>
            </a:prstGeom>
            <a:solidFill>
              <a:srgbClr val="00B0F0">
                <a:alpha val="3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4105655" y="1066800"/>
              <a:ext cx="338328" cy="4343400"/>
            </a:xfrm>
            <a:prstGeom prst="rect">
              <a:avLst/>
            </a:prstGeom>
            <a:solidFill>
              <a:srgbClr val="00B0F0">
                <a:alpha val="3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4965192" y="1066800"/>
              <a:ext cx="182880" cy="4343400"/>
            </a:xfrm>
            <a:prstGeom prst="rect">
              <a:avLst/>
            </a:prstGeom>
            <a:solidFill>
              <a:srgbClr val="00B0F0">
                <a:alpha val="3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5678424" y="1066800"/>
              <a:ext cx="320040" cy="4343400"/>
            </a:xfrm>
            <a:prstGeom prst="rect">
              <a:avLst/>
            </a:prstGeom>
            <a:solidFill>
              <a:srgbClr val="00B0F0">
                <a:alpha val="3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6291072" y="1066800"/>
              <a:ext cx="438912" cy="4343400"/>
            </a:xfrm>
            <a:prstGeom prst="rect">
              <a:avLst/>
            </a:prstGeom>
            <a:solidFill>
              <a:srgbClr val="00B0F0">
                <a:alpha val="3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7068312" y="1066800"/>
              <a:ext cx="310896" cy="4343400"/>
            </a:xfrm>
            <a:prstGeom prst="rect">
              <a:avLst/>
            </a:prstGeom>
            <a:solidFill>
              <a:srgbClr val="00B0F0">
                <a:alpha val="3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7808976" y="1066800"/>
              <a:ext cx="320040" cy="4343400"/>
            </a:xfrm>
            <a:prstGeom prst="rect">
              <a:avLst/>
            </a:prstGeom>
            <a:solidFill>
              <a:srgbClr val="00B0F0">
                <a:alpha val="3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" y="261610"/>
            <a:ext cx="4996873" cy="2219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927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2"/>
          <a:srcRect t="576" b="-1"/>
          <a:stretch/>
        </p:blipFill>
        <p:spPr>
          <a:xfrm>
            <a:off x="2627170" y="58189"/>
            <a:ext cx="4286992" cy="578042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477000" y="0"/>
            <a:ext cx="5562600" cy="52322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Filtered elevation minus elevation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8185727" y="1256145"/>
            <a:ext cx="653473" cy="4619410"/>
          </a:xfrm>
          <a:prstGeom prst="rect">
            <a:avLst/>
          </a:prstGeom>
          <a:ln w="12700">
            <a:solidFill>
              <a:schemeClr val="bg1">
                <a:lumMod val="95000"/>
              </a:schemeClr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9067801" y="1198417"/>
            <a:ext cx="1143000" cy="523220"/>
          </a:xfrm>
          <a:prstGeom prst="rect">
            <a:avLst/>
          </a:prstGeom>
          <a:solidFill>
            <a:schemeClr val="tx1">
              <a:alpha val="67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Ridge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067801" y="5352335"/>
            <a:ext cx="1143000" cy="523220"/>
          </a:xfrm>
          <a:prstGeom prst="rect">
            <a:avLst/>
          </a:prstGeom>
          <a:solidFill>
            <a:schemeClr val="tx1">
              <a:alpha val="67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Valley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10026" y="5117948"/>
            <a:ext cx="1039506" cy="1057275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4351963" y="5736013"/>
            <a:ext cx="2214884" cy="104578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51963" y="5820023"/>
            <a:ext cx="2350219" cy="3552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8744405" y="6334780"/>
            <a:ext cx="1992085" cy="523220"/>
          </a:xfrm>
          <a:prstGeom prst="rect">
            <a:avLst/>
          </a:prstGeom>
          <a:solidFill>
            <a:schemeClr val="tx1">
              <a:alpha val="58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Justin Wells</a:t>
            </a:r>
          </a:p>
        </p:txBody>
      </p:sp>
    </p:spTree>
    <p:extLst>
      <p:ext uri="{BB962C8B-B14F-4D97-AF65-F5344CB8AC3E}">
        <p14:creationId xmlns:p14="http://schemas.microsoft.com/office/powerpoint/2010/main" val="3370964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1997" y="58189"/>
            <a:ext cx="4276004" cy="573301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477000" y="0"/>
            <a:ext cx="3657600" cy="523220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Difference Reclassified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26700" y="1189362"/>
            <a:ext cx="771525" cy="47529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10026" y="5117948"/>
            <a:ext cx="1039506" cy="105727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351963" y="5736013"/>
            <a:ext cx="2214884" cy="104578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51963" y="5820023"/>
            <a:ext cx="2350219" cy="3552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8744405" y="6334780"/>
            <a:ext cx="1992085" cy="523220"/>
          </a:xfrm>
          <a:prstGeom prst="rect">
            <a:avLst/>
          </a:prstGeom>
          <a:solidFill>
            <a:schemeClr val="tx1">
              <a:alpha val="58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Justin Wells</a:t>
            </a:r>
          </a:p>
        </p:txBody>
      </p:sp>
    </p:spTree>
    <p:extLst>
      <p:ext uri="{BB962C8B-B14F-4D97-AF65-F5344CB8AC3E}">
        <p14:creationId xmlns:p14="http://schemas.microsoft.com/office/powerpoint/2010/main" val="4240345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4948807" y="0"/>
            <a:ext cx="2262643" cy="954107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Combined Likelihood</a:t>
            </a: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3688" y="1812925"/>
            <a:ext cx="2515524" cy="3333633"/>
          </a:xfrm>
          <a:prstGeom prst="rect">
            <a:avLst/>
          </a:prstGeom>
        </p:spPr>
      </p:pic>
      <p:sp>
        <p:nvSpPr>
          <p:cNvPr id="37" name="Rectangle 36"/>
          <p:cNvSpPr/>
          <p:nvPr/>
        </p:nvSpPr>
        <p:spPr>
          <a:xfrm>
            <a:off x="5879978" y="4640238"/>
            <a:ext cx="579979" cy="50632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/>
          <p:cNvSpPr txBox="1"/>
          <p:nvPr/>
        </p:nvSpPr>
        <p:spPr>
          <a:xfrm>
            <a:off x="5752296" y="1351127"/>
            <a:ext cx="2743059" cy="369332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Multispectral Classification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4017580" y="1351127"/>
            <a:ext cx="761747" cy="369332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NDVI</a:t>
            </a: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4"/>
          <a:srcRect l="1519"/>
          <a:stretch/>
        </p:blipFill>
        <p:spPr>
          <a:xfrm>
            <a:off x="3269598" y="1840938"/>
            <a:ext cx="2404793" cy="3305620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83217" y="3820977"/>
            <a:ext cx="467233" cy="1188222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77073" y="4282143"/>
            <a:ext cx="462672" cy="727056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9025502" y="1345720"/>
            <a:ext cx="2898209" cy="3795431"/>
            <a:chOff x="229512" y="1121301"/>
            <a:chExt cx="2898209" cy="3795431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 rotWithShape="1">
            <a:blip r:embed="rId7"/>
            <a:srcRect t="1" b="-599"/>
            <a:stretch/>
          </p:blipFill>
          <p:spPr>
            <a:xfrm>
              <a:off x="229512" y="1611112"/>
              <a:ext cx="2426211" cy="3305620"/>
            </a:xfrm>
            <a:prstGeom prst="rect">
              <a:avLst/>
            </a:prstGeom>
          </p:spPr>
        </p:pic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646599" y="1850438"/>
              <a:ext cx="481122" cy="2928935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>
              <a:off x="586987" y="1121301"/>
              <a:ext cx="1725793" cy="369332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bg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Filter Difference</a:t>
              </a:r>
            </a:p>
          </p:txBody>
        </p:sp>
      </p:grpSp>
      <p:pic>
        <p:nvPicPr>
          <p:cNvPr id="30" name="Picture 2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6099" y="1840938"/>
            <a:ext cx="2465252" cy="330562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01351" y="3263922"/>
            <a:ext cx="487559" cy="1745277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1091004" y="1351127"/>
            <a:ext cx="556563" cy="369332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CTI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744405" y="6334780"/>
            <a:ext cx="1992085" cy="523220"/>
          </a:xfrm>
          <a:prstGeom prst="rect">
            <a:avLst/>
          </a:prstGeom>
          <a:solidFill>
            <a:schemeClr val="tx1">
              <a:alpha val="58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Justin Wells</a:t>
            </a:r>
          </a:p>
        </p:txBody>
      </p:sp>
    </p:spTree>
    <p:extLst>
      <p:ext uri="{BB962C8B-B14F-4D97-AF65-F5344CB8AC3E}">
        <p14:creationId xmlns:p14="http://schemas.microsoft.com/office/powerpoint/2010/main" val="3960097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4948807" y="0"/>
            <a:ext cx="2262643" cy="954107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Combined Likelihood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43476" y="5828727"/>
            <a:ext cx="4790286" cy="52322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Combined Likelihood Value: 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3688" y="1812925"/>
            <a:ext cx="2515524" cy="3333633"/>
          </a:xfrm>
          <a:prstGeom prst="rect">
            <a:avLst/>
          </a:prstGeom>
        </p:spPr>
      </p:pic>
      <p:sp>
        <p:nvSpPr>
          <p:cNvPr id="37" name="Rectangle 36"/>
          <p:cNvSpPr/>
          <p:nvPr/>
        </p:nvSpPr>
        <p:spPr>
          <a:xfrm>
            <a:off x="5879978" y="4640238"/>
            <a:ext cx="579979" cy="50632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/>
          <p:cNvSpPr txBox="1"/>
          <p:nvPr/>
        </p:nvSpPr>
        <p:spPr>
          <a:xfrm>
            <a:off x="5752296" y="1351127"/>
            <a:ext cx="2743059" cy="369332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Multispectral Classification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4017580" y="1351127"/>
            <a:ext cx="761747" cy="369332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NDVI</a:t>
            </a: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4"/>
          <a:srcRect l="1519"/>
          <a:stretch/>
        </p:blipFill>
        <p:spPr>
          <a:xfrm>
            <a:off x="3269598" y="1840938"/>
            <a:ext cx="2404793" cy="3305620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83217" y="3820977"/>
            <a:ext cx="467233" cy="1188222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77073" y="4282143"/>
            <a:ext cx="462672" cy="727056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9025502" y="1345720"/>
            <a:ext cx="2910075" cy="3795431"/>
            <a:chOff x="229512" y="1121301"/>
            <a:chExt cx="2910075" cy="3795431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 rotWithShape="1">
            <a:blip r:embed="rId7"/>
            <a:srcRect t="1" b="-599"/>
            <a:stretch/>
          </p:blipFill>
          <p:spPr>
            <a:xfrm>
              <a:off x="229512" y="1611112"/>
              <a:ext cx="2426211" cy="3305620"/>
            </a:xfrm>
            <a:prstGeom prst="rect">
              <a:avLst/>
            </a:prstGeom>
          </p:spPr>
        </p:pic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646599" y="1850438"/>
              <a:ext cx="481122" cy="2928935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>
              <a:off x="586987" y="1121301"/>
              <a:ext cx="1725793" cy="369332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bg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Filter Difference</a:t>
              </a:r>
            </a:p>
          </p:txBody>
        </p:sp>
        <p:sp>
          <p:nvSpPr>
            <p:cNvPr id="2" name="Rectangle 1"/>
            <p:cNvSpPr/>
            <p:nvPr/>
          </p:nvSpPr>
          <p:spPr>
            <a:xfrm>
              <a:off x="2630260" y="3122974"/>
              <a:ext cx="509327" cy="342900"/>
            </a:xfrm>
            <a:prstGeom prst="rect">
              <a:avLst/>
            </a:prstGeom>
            <a:noFill/>
            <a:ln w="349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3" name="Rectangle 42"/>
          <p:cNvSpPr/>
          <p:nvPr/>
        </p:nvSpPr>
        <p:spPr>
          <a:xfrm>
            <a:off x="5656996" y="3793660"/>
            <a:ext cx="509327" cy="342900"/>
          </a:xfrm>
          <a:prstGeom prst="rect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/>
          <p:cNvSpPr/>
          <p:nvPr/>
        </p:nvSpPr>
        <p:spPr>
          <a:xfrm>
            <a:off x="8445142" y="4689558"/>
            <a:ext cx="509327" cy="342900"/>
          </a:xfrm>
          <a:prstGeom prst="rect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236099" y="1351127"/>
            <a:ext cx="2957184" cy="3795431"/>
            <a:chOff x="8714342" y="1351127"/>
            <a:chExt cx="2957184" cy="3795431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714342" y="1840938"/>
              <a:ext cx="2465252" cy="3305620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1179594" y="3263922"/>
              <a:ext cx="487559" cy="1745277"/>
            </a:xfrm>
            <a:prstGeom prst="rect">
              <a:avLst/>
            </a:prstGeom>
          </p:spPr>
        </p:pic>
        <p:sp>
          <p:nvSpPr>
            <p:cNvPr id="36" name="TextBox 35"/>
            <p:cNvSpPr txBox="1"/>
            <p:nvPr/>
          </p:nvSpPr>
          <p:spPr>
            <a:xfrm>
              <a:off x="9569247" y="1351127"/>
              <a:ext cx="556563" cy="369332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bg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CTI</a:t>
              </a:r>
            </a:p>
          </p:txBody>
        </p:sp>
        <p:sp>
          <p:nvSpPr>
            <p:cNvPr id="45" name="Rectangle 44"/>
            <p:cNvSpPr/>
            <p:nvPr/>
          </p:nvSpPr>
          <p:spPr>
            <a:xfrm>
              <a:off x="11162199" y="3729038"/>
              <a:ext cx="509327" cy="340042"/>
            </a:xfrm>
            <a:prstGeom prst="rect">
              <a:avLst/>
            </a:prstGeom>
            <a:noFill/>
            <a:ln w="349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8744405" y="6334780"/>
            <a:ext cx="1992085" cy="523220"/>
          </a:xfrm>
          <a:prstGeom prst="rect">
            <a:avLst/>
          </a:prstGeom>
          <a:solidFill>
            <a:schemeClr val="tx1">
              <a:alpha val="58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Justin Wells</a:t>
            </a:r>
          </a:p>
        </p:txBody>
      </p:sp>
    </p:spTree>
    <p:extLst>
      <p:ext uri="{BB962C8B-B14F-4D97-AF65-F5344CB8AC3E}">
        <p14:creationId xmlns:p14="http://schemas.microsoft.com/office/powerpoint/2010/main" val="2775262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0320" y="0"/>
            <a:ext cx="4317279" cy="574638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877601" y="29294"/>
            <a:ext cx="2026711" cy="954107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Combined Likelihood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10026" y="5117948"/>
            <a:ext cx="1039506" cy="105727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351963" y="5736013"/>
            <a:ext cx="2214884" cy="104578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51963" y="5820023"/>
            <a:ext cx="2350219" cy="3552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8486771" y="1203375"/>
            <a:ext cx="653475" cy="4616648"/>
            <a:chOff x="6629396" y="1458266"/>
            <a:chExt cx="653475" cy="4616648"/>
          </a:xfrm>
        </p:grpSpPr>
        <p:grpSp>
          <p:nvGrpSpPr>
            <p:cNvPr id="13" name="Group 12"/>
            <p:cNvGrpSpPr/>
            <p:nvPr/>
          </p:nvGrpSpPr>
          <p:grpSpPr>
            <a:xfrm rot="10800000">
              <a:off x="6629398" y="1672430"/>
              <a:ext cx="653473" cy="4347369"/>
              <a:chOff x="6870699" y="1653381"/>
              <a:chExt cx="653473" cy="4251277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 rotWithShape="1">
              <a:blip r:embed="rId6"/>
              <a:srcRect t="43389" b="53407"/>
              <a:stretch/>
            </p:blipFill>
            <p:spPr>
              <a:xfrm>
                <a:off x="6870700" y="2901560"/>
                <a:ext cx="653471" cy="516629"/>
              </a:xfrm>
              <a:prstGeom prst="rect">
                <a:avLst/>
              </a:prstGeom>
              <a:ln w="12700">
                <a:solidFill>
                  <a:schemeClr val="bg1"/>
                </a:solidFill>
              </a:ln>
            </p:spPr>
          </p:pic>
          <p:pic>
            <p:nvPicPr>
              <p:cNvPr id="16" name="Picture 15"/>
              <p:cNvPicPr>
                <a:picLocks noChangeAspect="1"/>
              </p:cNvPicPr>
              <p:nvPr/>
            </p:nvPicPr>
            <p:blipFill rotWithShape="1">
              <a:blip r:embed="rId6"/>
              <a:srcRect t="60339" b="36457"/>
              <a:stretch/>
            </p:blipFill>
            <p:spPr>
              <a:xfrm>
                <a:off x="6870699" y="3527569"/>
                <a:ext cx="653472" cy="516629"/>
              </a:xfrm>
              <a:prstGeom prst="rect">
                <a:avLst/>
              </a:prstGeom>
              <a:ln w="12700">
                <a:solidFill>
                  <a:schemeClr val="bg1"/>
                </a:solidFill>
              </a:ln>
            </p:spPr>
          </p:pic>
          <p:pic>
            <p:nvPicPr>
              <p:cNvPr id="17" name="Picture 16"/>
              <p:cNvPicPr>
                <a:picLocks noChangeAspect="1"/>
              </p:cNvPicPr>
              <p:nvPr/>
            </p:nvPicPr>
            <p:blipFill rotWithShape="1">
              <a:blip r:embed="rId6"/>
              <a:srcRect t="68735" b="27604"/>
              <a:stretch/>
            </p:blipFill>
            <p:spPr>
              <a:xfrm>
                <a:off x="6870699" y="4148529"/>
                <a:ext cx="653473" cy="516629"/>
              </a:xfrm>
              <a:prstGeom prst="rect">
                <a:avLst/>
              </a:prstGeom>
              <a:ln w="12700">
                <a:solidFill>
                  <a:schemeClr val="bg1"/>
                </a:solidFill>
              </a:ln>
            </p:spPr>
          </p:pic>
          <p:pic>
            <p:nvPicPr>
              <p:cNvPr id="19" name="Picture 18"/>
              <p:cNvPicPr>
                <a:picLocks noChangeAspect="1"/>
              </p:cNvPicPr>
              <p:nvPr/>
            </p:nvPicPr>
            <p:blipFill rotWithShape="1">
              <a:blip r:embed="rId6"/>
              <a:srcRect l="767" t="77124" r="9808" b="19520"/>
              <a:stretch/>
            </p:blipFill>
            <p:spPr>
              <a:xfrm>
                <a:off x="6870699" y="4769489"/>
                <a:ext cx="653472" cy="516629"/>
              </a:xfrm>
              <a:prstGeom prst="rect">
                <a:avLst/>
              </a:prstGeom>
              <a:ln w="12700">
                <a:solidFill>
                  <a:schemeClr val="bg1"/>
                </a:solidFill>
              </a:ln>
            </p:spPr>
          </p:pic>
          <p:pic>
            <p:nvPicPr>
              <p:cNvPr id="20" name="Picture 19"/>
              <p:cNvPicPr>
                <a:picLocks noChangeAspect="1"/>
              </p:cNvPicPr>
              <p:nvPr/>
            </p:nvPicPr>
            <p:blipFill rotWithShape="1">
              <a:blip r:embed="rId6"/>
              <a:srcRect t="94351" b="2259"/>
              <a:stretch/>
            </p:blipFill>
            <p:spPr>
              <a:xfrm>
                <a:off x="6870699" y="5390449"/>
                <a:ext cx="653472" cy="514209"/>
              </a:xfrm>
              <a:prstGeom prst="rect">
                <a:avLst/>
              </a:prstGeom>
              <a:ln w="12700">
                <a:solidFill>
                  <a:schemeClr val="bg1"/>
                </a:solidFill>
              </a:ln>
            </p:spPr>
          </p:pic>
          <p:pic>
            <p:nvPicPr>
              <p:cNvPr id="21" name="Picture 20"/>
              <p:cNvPicPr>
                <a:picLocks noChangeAspect="1"/>
              </p:cNvPicPr>
              <p:nvPr/>
            </p:nvPicPr>
            <p:blipFill rotWithShape="1">
              <a:blip r:embed="rId6"/>
              <a:srcRect t="26762" b="70645"/>
              <a:stretch/>
            </p:blipFill>
            <p:spPr>
              <a:xfrm>
                <a:off x="6870700" y="1653381"/>
                <a:ext cx="653471" cy="516629"/>
              </a:xfrm>
              <a:prstGeom prst="rect">
                <a:avLst/>
              </a:prstGeom>
              <a:ln w="12700">
                <a:solidFill>
                  <a:schemeClr val="bg1"/>
                </a:solidFill>
              </a:ln>
            </p:spPr>
          </p:pic>
          <p:pic>
            <p:nvPicPr>
              <p:cNvPr id="22" name="Picture 21"/>
              <p:cNvPicPr>
                <a:picLocks noChangeAspect="1"/>
              </p:cNvPicPr>
              <p:nvPr/>
            </p:nvPicPr>
            <p:blipFill rotWithShape="1">
              <a:blip r:embed="rId6"/>
              <a:srcRect t="35000" b="62102"/>
              <a:stretch/>
            </p:blipFill>
            <p:spPr>
              <a:xfrm>
                <a:off x="6870700" y="2275551"/>
                <a:ext cx="653472" cy="516629"/>
              </a:xfrm>
              <a:prstGeom prst="rect">
                <a:avLst/>
              </a:prstGeom>
              <a:ln w="12700">
                <a:solidFill>
                  <a:schemeClr val="bg1"/>
                </a:solidFill>
              </a:ln>
            </p:spPr>
          </p:pic>
        </p:grpSp>
        <p:sp>
          <p:nvSpPr>
            <p:cNvPr id="14" name="TextBox 13"/>
            <p:cNvSpPr txBox="1"/>
            <p:nvPr/>
          </p:nvSpPr>
          <p:spPr>
            <a:xfrm>
              <a:off x="6629396" y="1458266"/>
              <a:ext cx="653473" cy="46166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300000"/>
                </a:lnSpc>
              </a:pPr>
              <a:r>
                <a:rPr lang="en-US" sz="1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16-17</a:t>
              </a:r>
            </a:p>
            <a:p>
              <a:pPr algn="ctr">
                <a:lnSpc>
                  <a:spcPct val="300000"/>
                </a:lnSpc>
              </a:pPr>
              <a:r>
                <a:rPr lang="en-US" sz="1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14-15</a:t>
              </a:r>
            </a:p>
            <a:p>
              <a:pPr algn="ctr">
                <a:lnSpc>
                  <a:spcPct val="300000"/>
                </a:lnSpc>
              </a:pPr>
              <a:r>
                <a:rPr lang="en-US" sz="1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11-13</a:t>
              </a:r>
              <a:endPara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>
                <a:lnSpc>
                  <a:spcPct val="300000"/>
                </a:lnSpc>
              </a:pPr>
              <a:r>
                <a:rPr lang="en-US" sz="1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9-10</a:t>
              </a:r>
              <a:endPara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>
                <a:lnSpc>
                  <a:spcPct val="300000"/>
                </a:lnSpc>
              </a:pPr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8</a:t>
              </a:r>
            </a:p>
            <a:p>
              <a:pPr algn="ctr">
                <a:lnSpc>
                  <a:spcPct val="300000"/>
                </a:lnSpc>
              </a:pPr>
              <a:r>
                <a:rPr lang="en-US" sz="14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6-7</a:t>
              </a:r>
              <a:endParaRPr lang="en-US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>
                <a:lnSpc>
                  <a:spcPct val="300000"/>
                </a:lnSpc>
              </a:pPr>
              <a:r>
                <a:rPr lang="en-US" sz="14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0-5</a:t>
              </a:r>
              <a:endParaRPr lang="en-US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8744405" y="6334780"/>
            <a:ext cx="1992085" cy="523220"/>
          </a:xfrm>
          <a:prstGeom prst="rect">
            <a:avLst/>
          </a:prstGeom>
          <a:solidFill>
            <a:schemeClr val="tx1">
              <a:alpha val="58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Justin Wells</a:t>
            </a:r>
          </a:p>
        </p:txBody>
      </p:sp>
    </p:spTree>
    <p:extLst>
      <p:ext uri="{BB962C8B-B14F-4D97-AF65-F5344CB8AC3E}">
        <p14:creationId xmlns:p14="http://schemas.microsoft.com/office/powerpoint/2010/main" val="622100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10515600" cy="1325563"/>
          </a:xfrm>
          <a:ln w="12700">
            <a:solidFill>
              <a:schemeClr val="bg1"/>
            </a:solidFill>
          </a:ln>
        </p:spPr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Conclusion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ln w="12700">
            <a:solidFill>
              <a:schemeClr val="bg1"/>
            </a:solidFill>
          </a:ln>
        </p:spPr>
        <p:txBody>
          <a:bodyPr/>
          <a:lstStyle/>
          <a:p>
            <a:endParaRPr lang="en-US"/>
          </a:p>
        </p:txBody>
      </p:sp>
      <p:pic>
        <p:nvPicPr>
          <p:cNvPr id="2050" name="Picture 2" descr="https://upload.wikimedia.org/wikipedia/commons/c/c5/Moraine_Lake_1709200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" y="-762000"/>
            <a:ext cx="11201400" cy="8401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076700" y="-15240"/>
            <a:ext cx="3733800" cy="923330"/>
          </a:xfrm>
          <a:prstGeom prst="rect">
            <a:avLst/>
          </a:prstGeom>
          <a:solidFill>
            <a:schemeClr val="tx1">
              <a:alpha val="66000"/>
            </a:schemeClr>
          </a:solidFill>
          <a:ln w="127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Conclusion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658835" y="2405150"/>
            <a:ext cx="6874329" cy="3323987"/>
          </a:xfrm>
          <a:prstGeom prst="rect">
            <a:avLst/>
          </a:prstGeom>
          <a:solidFill>
            <a:schemeClr val="tx1">
              <a:alpha val="77000"/>
            </a:schemeClr>
          </a:solidFill>
          <a:ln w="127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Accuracy Assessment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Radar could improve accuracy, but free radar data is only available in select locations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Characterizing and 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Classifying GDEs provides insight to larger-scale ecologic and </a:t>
            </a:r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hydrologic processes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Geospatial 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technologies could increase efficiency several fold for dozens of research teams across the </a:t>
            </a:r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nation</a:t>
            </a:r>
            <a:endParaRPr lang="en-US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744405" y="6309320"/>
            <a:ext cx="1992085" cy="523220"/>
          </a:xfrm>
          <a:prstGeom prst="rect">
            <a:avLst/>
          </a:prstGeom>
          <a:solidFill>
            <a:schemeClr val="tx1">
              <a:alpha val="58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Justin Wells</a:t>
            </a:r>
          </a:p>
        </p:txBody>
      </p:sp>
    </p:spTree>
    <p:extLst>
      <p:ext uri="{BB962C8B-B14F-4D97-AF65-F5344CB8AC3E}">
        <p14:creationId xmlns:p14="http://schemas.microsoft.com/office/powerpoint/2010/main" val="2155991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710605"/>
            <a:ext cx="12192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Acknowledgements:</a:t>
            </a:r>
          </a:p>
          <a:p>
            <a:pPr algn="ctr">
              <a:lnSpc>
                <a:spcPct val="150000"/>
              </a:lnSpc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Narcisa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Pricope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Ph.D. </a:t>
            </a:r>
          </a:p>
        </p:txBody>
      </p:sp>
      <p:pic>
        <p:nvPicPr>
          <p:cNvPr id="1026" name="Picture 2" descr="ETEAL 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4072" y="2600908"/>
            <a:ext cx="2416976" cy="1365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csurf uncw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6796" y="3966501"/>
            <a:ext cx="3731528" cy="1819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Image result for uncw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2611" y="3966501"/>
            <a:ext cx="3235547" cy="1819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Image result for esri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4544" y="2600907"/>
            <a:ext cx="3051682" cy="1365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7045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28600" y="228600"/>
            <a:ext cx="11734800" cy="55194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Works Cited</a:t>
            </a:r>
            <a:endParaRPr lang="en-US" dirty="0"/>
          </a:p>
          <a:p>
            <a:pPr marL="457200" indent="-457200">
              <a:spcAft>
                <a:spcPts val="800"/>
              </a:spcAft>
            </a:pP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Denver Water, 2016, Water supply, http://www.denverwater.org/SupplyPlanning/WaterSupply/ (accessed October, 2016). </a:t>
            </a:r>
            <a:endParaRPr lang="en-US" dirty="0"/>
          </a:p>
          <a:p>
            <a:pPr marL="457200" indent="-457200">
              <a:spcAft>
                <a:spcPts val="800"/>
              </a:spcAft>
            </a:pP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Eamus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, Derek;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Froend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, Ray, 2006, Groundwater-dependent ecosystems: the where, what and why of GDEs, Australian Journal of Botany, v. 54, p. 91-96. </a:t>
            </a:r>
            <a:endParaRPr lang="en-US" dirty="0"/>
          </a:p>
          <a:p>
            <a:pPr marL="457200" indent="-457200">
              <a:spcAft>
                <a:spcPts val="800"/>
              </a:spcAft>
            </a:pP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Heidel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, B. and Jones, G., 2006. Botanical and Ecological Characteristics of Fens in the Medicine Bow Mountains, Medicine Bow National Forest, Albany and Carbon Counties, Wyoming. Prepared for the Medicine Bow-Routt National Forest. Wyoming Natural Diversity Database, University of Wyoming, Laramie, WY. </a:t>
            </a:r>
            <a:endParaRPr lang="en-US" dirty="0"/>
          </a:p>
          <a:p>
            <a:pPr marL="457200" indent="-457200">
              <a:spcAft>
                <a:spcPts val="800"/>
              </a:spcAft>
            </a:pP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Kløve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Bjørn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; Ala-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aho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Pertti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; Bertrand, Guillaume;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Boukalova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, Zuzana;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Ertürk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, Ali;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Goldscheider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, Nico;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Ilmonen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Jari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;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Karakaya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Nusret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;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Kvœrner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, Jens; Lundberg, Angela;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Mileusnić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, Marta;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Moszczynska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, Agnieszka;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Muotka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Timo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;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Preda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, Elena; Rossi,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Pekka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;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Siergieiev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Dmytro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;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Šimek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, Josef;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Wachniew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Przemysław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;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Angheluta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Vadineanu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;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Widerlund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, Anders, 2011, Groundwater dependent ecosystems. Part I: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Hydroecological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 status and trends, Environmental Science &amp; Policy, v. 14, p. 770–781. </a:t>
            </a:r>
            <a:endParaRPr lang="en-US" dirty="0"/>
          </a:p>
          <a:p>
            <a:pPr marL="457200" indent="-457200">
              <a:spcAft>
                <a:spcPts val="800"/>
              </a:spcAft>
            </a:pP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Milner, Robert L.;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Mitsdarfer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, Charlie, 2015, Medicine Bow National Forest, Stateparks.com, web access 11 November, 2016.</a:t>
            </a:r>
            <a:endParaRPr lang="en-US" dirty="0"/>
          </a:p>
          <a:p>
            <a:pPr marL="457200" indent="-457200">
              <a:spcAft>
                <a:spcPts val="800"/>
              </a:spcAft>
            </a:pP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Regional Plan Association, 2010, Front Range, http://www.america2050.org/front_range.html (accessed October 2016). </a:t>
            </a:r>
            <a:endParaRPr lang="en-US" dirty="0"/>
          </a:p>
          <a:p>
            <a:pPr marL="457200" indent="-457200">
              <a:spcAft>
                <a:spcPts val="800"/>
              </a:spcAft>
            </a:pP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Wallace, Hansen, 1979,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Climatography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 of the Front Range urban corridor and vicinity, Colorado, United States Geologic Survey, professional paper 1019, p. 59.</a:t>
            </a:r>
            <a:endParaRPr lang="en-US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905032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://www.fs.usda.gov/Internet/FSE_MEDIA/stelprdb541393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9572" y="-92189"/>
            <a:ext cx="9266918" cy="6950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8470232" y="0"/>
            <a:ext cx="2266257" cy="584775"/>
          </a:xfrm>
          <a:prstGeom prst="rect">
            <a:avLst/>
          </a:prstGeom>
          <a:solidFill>
            <a:schemeClr val="bg1">
              <a:alpha val="5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Study Area</a:t>
            </a:r>
          </a:p>
        </p:txBody>
      </p:sp>
      <p:sp>
        <p:nvSpPr>
          <p:cNvPr id="6" name="Rectangle 5"/>
          <p:cNvSpPr/>
          <p:nvPr/>
        </p:nvSpPr>
        <p:spPr>
          <a:xfrm>
            <a:off x="2367643" y="625475"/>
            <a:ext cx="7478486" cy="5641975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5349" y="676964"/>
            <a:ext cx="7375364" cy="553152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744405" y="6309320"/>
            <a:ext cx="1992085" cy="523220"/>
          </a:xfrm>
          <a:prstGeom prst="rect">
            <a:avLst/>
          </a:prstGeom>
          <a:solidFill>
            <a:schemeClr val="tx1">
              <a:alpha val="58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Justin Wells</a:t>
            </a:r>
          </a:p>
        </p:txBody>
      </p:sp>
    </p:spTree>
    <p:extLst>
      <p:ext uri="{BB962C8B-B14F-4D97-AF65-F5344CB8AC3E}">
        <p14:creationId xmlns:p14="http://schemas.microsoft.com/office/powerpoint/2010/main" val="4002840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://www.fs.usda.gov/Internet/FSE_MEDIA/stelprdb541393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9572" y="-92189"/>
            <a:ext cx="9266918" cy="6950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469572" y="0"/>
            <a:ext cx="3657599" cy="1569660"/>
          </a:xfrm>
          <a:prstGeom prst="rect">
            <a:avLst/>
          </a:prstGeom>
          <a:solidFill>
            <a:schemeClr val="tx1">
              <a:alpha val="67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Snowmelt 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penetrates surface soil into subsurface aquifer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2024743" y="1569660"/>
            <a:ext cx="32657" cy="2120597"/>
          </a:xfrm>
          <a:prstGeom prst="straightConnector1">
            <a:avLst/>
          </a:prstGeom>
          <a:ln w="142875" cap="flat">
            <a:gradFill flip="none" rotWithShape="1">
              <a:gsLst>
                <a:gs pos="38000">
                  <a:schemeClr val="bg1"/>
                </a:gs>
                <a:gs pos="52000">
                  <a:schemeClr val="accent1">
                    <a:lumMod val="95000"/>
                    <a:lumOff val="5000"/>
                  </a:schemeClr>
                </a:gs>
                <a:gs pos="69000">
                  <a:schemeClr val="accent1">
                    <a:lumMod val="60000"/>
                  </a:schemeClr>
                </a:gs>
              </a:gsLst>
              <a:lin ang="5400000" scaled="0"/>
              <a:tileRect/>
            </a:gra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2879272" y="1569659"/>
            <a:ext cx="32657" cy="2120597"/>
          </a:xfrm>
          <a:prstGeom prst="straightConnector1">
            <a:avLst/>
          </a:prstGeom>
          <a:ln w="142875" cap="flat">
            <a:gradFill flip="none" rotWithShape="1">
              <a:gsLst>
                <a:gs pos="38000">
                  <a:schemeClr val="bg1"/>
                </a:gs>
                <a:gs pos="52000">
                  <a:schemeClr val="accent1">
                    <a:lumMod val="95000"/>
                    <a:lumOff val="5000"/>
                  </a:schemeClr>
                </a:gs>
                <a:gs pos="69000">
                  <a:schemeClr val="accent1">
                    <a:lumMod val="60000"/>
                  </a:schemeClr>
                </a:gs>
              </a:gsLst>
              <a:lin ang="5400000" scaled="0"/>
              <a:tileRect/>
            </a:gra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3701144" y="1569658"/>
            <a:ext cx="32657" cy="2120597"/>
          </a:xfrm>
          <a:prstGeom prst="straightConnector1">
            <a:avLst/>
          </a:prstGeom>
          <a:ln w="142875" cap="flat">
            <a:gradFill flip="none" rotWithShape="1">
              <a:gsLst>
                <a:gs pos="38000">
                  <a:schemeClr val="bg1"/>
                </a:gs>
                <a:gs pos="52000">
                  <a:schemeClr val="accent1">
                    <a:lumMod val="95000"/>
                    <a:lumOff val="5000"/>
                  </a:schemeClr>
                </a:gs>
                <a:gs pos="69000">
                  <a:schemeClr val="accent1">
                    <a:lumMod val="60000"/>
                  </a:schemeClr>
                </a:gs>
              </a:gsLst>
              <a:lin ang="5400000" scaled="0"/>
              <a:tileRect/>
            </a:gra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4555673" y="1569657"/>
            <a:ext cx="32657" cy="2120597"/>
          </a:xfrm>
          <a:prstGeom prst="straightConnector1">
            <a:avLst/>
          </a:prstGeom>
          <a:ln w="142875" cap="flat">
            <a:gradFill flip="none" rotWithShape="1">
              <a:gsLst>
                <a:gs pos="38000">
                  <a:schemeClr val="bg1"/>
                </a:gs>
                <a:gs pos="52000">
                  <a:schemeClr val="accent1">
                    <a:lumMod val="95000"/>
                    <a:lumOff val="5000"/>
                  </a:schemeClr>
                </a:gs>
                <a:gs pos="69000">
                  <a:schemeClr val="accent1">
                    <a:lumMod val="60000"/>
                  </a:schemeClr>
                </a:gs>
              </a:gsLst>
              <a:lin ang="5400000" scaled="0"/>
              <a:tileRect/>
            </a:gra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5823284" y="0"/>
            <a:ext cx="4913206" cy="523220"/>
          </a:xfrm>
          <a:prstGeom prst="rect">
            <a:avLst/>
          </a:prstGeom>
          <a:solidFill>
            <a:schemeClr val="bg1">
              <a:alpha val="5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Basic Hydrology of Study Area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744405" y="6309320"/>
            <a:ext cx="1992085" cy="523220"/>
          </a:xfrm>
          <a:prstGeom prst="rect">
            <a:avLst/>
          </a:prstGeom>
          <a:solidFill>
            <a:schemeClr val="tx1">
              <a:alpha val="58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Justin Wells</a:t>
            </a:r>
          </a:p>
        </p:txBody>
      </p:sp>
    </p:spTree>
    <p:extLst>
      <p:ext uri="{BB962C8B-B14F-4D97-AF65-F5344CB8AC3E}">
        <p14:creationId xmlns:p14="http://schemas.microsoft.com/office/powerpoint/2010/main" val="1197940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://www.fs.usda.gov/Internet/FSE_MEDIA/stelprdb541393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9572" y="-92189"/>
            <a:ext cx="9266918" cy="6950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Arrow Connector 2"/>
          <p:cNvCxnSpPr/>
          <p:nvPr/>
        </p:nvCxnSpPr>
        <p:spPr>
          <a:xfrm>
            <a:off x="2754373" y="1388419"/>
            <a:ext cx="2764111" cy="1370823"/>
          </a:xfrm>
          <a:prstGeom prst="straightConnector1">
            <a:avLst/>
          </a:prstGeom>
          <a:ln w="73025">
            <a:solidFill>
              <a:srgbClr val="3649F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>
            <a:off x="1636295" y="3001853"/>
            <a:ext cx="3882189" cy="447200"/>
          </a:xfrm>
          <a:prstGeom prst="straightConnector1">
            <a:avLst/>
          </a:prstGeom>
          <a:ln w="101600">
            <a:solidFill>
              <a:srgbClr val="3649F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V="1">
            <a:off x="1171074" y="4296773"/>
            <a:ext cx="4620126" cy="2561227"/>
          </a:xfrm>
          <a:prstGeom prst="straightConnector1">
            <a:avLst/>
          </a:prstGeom>
          <a:ln w="139700">
            <a:solidFill>
              <a:srgbClr val="3649F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V="1">
            <a:off x="5181578" y="5172575"/>
            <a:ext cx="1219244" cy="1892382"/>
          </a:xfrm>
          <a:prstGeom prst="straightConnector1">
            <a:avLst/>
          </a:prstGeom>
          <a:ln w="168275">
            <a:solidFill>
              <a:srgbClr val="3649F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4363453" y="641684"/>
            <a:ext cx="1427747" cy="1229898"/>
          </a:xfrm>
          <a:prstGeom prst="straightConnector1">
            <a:avLst/>
          </a:prstGeom>
          <a:ln w="50800">
            <a:solidFill>
              <a:srgbClr val="3649F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823284" y="0"/>
            <a:ext cx="4913206" cy="523220"/>
          </a:xfrm>
          <a:prstGeom prst="rect">
            <a:avLst/>
          </a:prstGeom>
          <a:solidFill>
            <a:schemeClr val="bg1">
              <a:alpha val="5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Basic Hydrology of Study Area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171742" y="2490280"/>
            <a:ext cx="3790405" cy="1446550"/>
          </a:xfrm>
          <a:prstGeom prst="rect">
            <a:avLst/>
          </a:prstGeom>
          <a:solidFill>
            <a:schemeClr val="tx1">
              <a:alpha val="67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Groundwater flows downhill</a:t>
            </a:r>
            <a:endParaRPr lang="en-US" sz="4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25642" y="-256673"/>
            <a:ext cx="843930" cy="732163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744405" y="6309320"/>
            <a:ext cx="1992085" cy="523220"/>
          </a:xfrm>
          <a:prstGeom prst="rect">
            <a:avLst/>
          </a:prstGeom>
          <a:solidFill>
            <a:schemeClr val="tx1">
              <a:alpha val="58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Justin Wells</a:t>
            </a:r>
          </a:p>
        </p:txBody>
      </p:sp>
    </p:spTree>
    <p:extLst>
      <p:ext uri="{BB962C8B-B14F-4D97-AF65-F5344CB8AC3E}">
        <p14:creationId xmlns:p14="http://schemas.microsoft.com/office/powerpoint/2010/main" val="2781283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://www.fs.usda.gov/Internet/FSE_MEDIA/stelprdb541393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9572" y="-92189"/>
            <a:ext cx="9266918" cy="6950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5823284" y="0"/>
            <a:ext cx="4913206" cy="523220"/>
          </a:xfrm>
          <a:prstGeom prst="rect">
            <a:avLst/>
          </a:prstGeom>
          <a:solidFill>
            <a:schemeClr val="bg1">
              <a:alpha val="5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Basic Hydrology of Study Area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449389" y="3749457"/>
            <a:ext cx="3657599" cy="3108543"/>
          </a:xfrm>
          <a:prstGeom prst="rect">
            <a:avLst/>
          </a:prstGeom>
          <a:solidFill>
            <a:schemeClr val="tx1">
              <a:alpha val="67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Glacier lakes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and </a:t>
            </a:r>
            <a:r>
              <a:rPr lang="en-US" sz="28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Groundwater-Dependent Ecosystems (GDEs) 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form where the water table intersects earth’s surface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" name="Straight Arrow Connector 2"/>
          <p:cNvCxnSpPr/>
          <p:nvPr/>
        </p:nvCxnSpPr>
        <p:spPr>
          <a:xfrm>
            <a:off x="6641432" y="1122947"/>
            <a:ext cx="763627" cy="1395663"/>
          </a:xfrm>
          <a:prstGeom prst="straightConnector1">
            <a:avLst/>
          </a:prstGeom>
          <a:ln w="825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7814844" y="615409"/>
            <a:ext cx="537506" cy="1101096"/>
          </a:xfrm>
          <a:prstGeom prst="straightConnector1">
            <a:avLst/>
          </a:prstGeom>
          <a:ln w="508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8927142" y="1507958"/>
            <a:ext cx="813305" cy="1604210"/>
          </a:xfrm>
          <a:prstGeom prst="straightConnector1">
            <a:avLst/>
          </a:prstGeom>
          <a:ln w="10477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8744405" y="6309320"/>
            <a:ext cx="1992085" cy="523220"/>
          </a:xfrm>
          <a:prstGeom prst="rect">
            <a:avLst/>
          </a:prstGeom>
          <a:solidFill>
            <a:schemeClr val="tx1">
              <a:alpha val="58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Justin Wells</a:t>
            </a:r>
          </a:p>
        </p:txBody>
      </p:sp>
    </p:spTree>
    <p:extLst>
      <p:ext uri="{BB962C8B-B14F-4D97-AF65-F5344CB8AC3E}">
        <p14:creationId xmlns:p14="http://schemas.microsoft.com/office/powerpoint/2010/main" val="1624713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://www.fs.usda.gov/Internet/FSE_MEDIA/stelprdb541393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9572" y="-92189"/>
            <a:ext cx="9266918" cy="6950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5823284" y="0"/>
            <a:ext cx="4913206" cy="523220"/>
          </a:xfrm>
          <a:prstGeom prst="rect">
            <a:avLst/>
          </a:prstGeom>
          <a:solidFill>
            <a:schemeClr val="bg1">
              <a:alpha val="5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Basic Hydrology of Study Area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449389" y="3749457"/>
            <a:ext cx="3657599" cy="3108543"/>
          </a:xfrm>
          <a:prstGeom prst="rect">
            <a:avLst/>
          </a:prstGeom>
          <a:solidFill>
            <a:schemeClr val="tx1">
              <a:alpha val="67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Glacier lakes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and </a:t>
            </a:r>
            <a:r>
              <a:rPr lang="en-US" sz="28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Groundwater-Dependent Ecosystems (GDEs) 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form where the water table intersects earth’s surface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4" name="Straight Arrow Connector 23"/>
          <p:cNvCxnSpPr/>
          <p:nvPr/>
        </p:nvCxnSpPr>
        <p:spPr>
          <a:xfrm>
            <a:off x="7478729" y="1716505"/>
            <a:ext cx="831864" cy="1516904"/>
          </a:xfrm>
          <a:prstGeom prst="straightConnector1">
            <a:avLst/>
          </a:prstGeom>
          <a:ln w="85725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5681780" y="2518610"/>
            <a:ext cx="819465" cy="1848544"/>
          </a:xfrm>
          <a:prstGeom prst="straightConnector1">
            <a:avLst/>
          </a:prstGeom>
          <a:ln w="111125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7545246" y="806116"/>
            <a:ext cx="617278" cy="1174776"/>
          </a:xfrm>
          <a:prstGeom prst="straightConnector1">
            <a:avLst/>
          </a:prstGeom>
          <a:ln w="53975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8744405" y="6309320"/>
            <a:ext cx="1992085" cy="523220"/>
          </a:xfrm>
          <a:prstGeom prst="rect">
            <a:avLst/>
          </a:prstGeom>
          <a:solidFill>
            <a:schemeClr val="tx1">
              <a:alpha val="58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Justin Wells</a:t>
            </a:r>
          </a:p>
        </p:txBody>
      </p:sp>
    </p:spTree>
    <p:extLst>
      <p:ext uri="{BB962C8B-B14F-4D97-AF65-F5344CB8AC3E}">
        <p14:creationId xmlns:p14="http://schemas.microsoft.com/office/powerpoint/2010/main" val="1907398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2705</TotalTime>
  <Words>882</Words>
  <Application>Microsoft Office PowerPoint</Application>
  <PresentationFormat>Widescreen</PresentationFormat>
  <Paragraphs>253</Paragraphs>
  <Slides>49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5" baseType="lpstr">
      <vt:lpstr>Arial</vt:lpstr>
      <vt:lpstr>Calibri</vt:lpstr>
      <vt:lpstr>Calibri Light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Conclusion</vt:lpstr>
      <vt:lpstr>PowerPoint Presentation</vt:lpstr>
      <vt:lpstr>PowerPoint Presentation</vt:lpstr>
    </vt:vector>
  </TitlesOfParts>
  <Company>UNC Wilmington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Wells, Justin Andrew</dc:creator>
  <cp:lastModifiedBy>Wells, Justin Andrew</cp:lastModifiedBy>
  <cp:revision>166</cp:revision>
  <dcterms:created xsi:type="dcterms:W3CDTF">2016-10-20T00:21:33Z</dcterms:created>
  <dcterms:modified xsi:type="dcterms:W3CDTF">2017-03-03T19:01:01Z</dcterms:modified>
</cp:coreProperties>
</file>